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7" r:id="rId4"/>
    <p:sldId id="266" r:id="rId5"/>
    <p:sldId id="265" r:id="rId6"/>
    <p:sldId id="264" r:id="rId7"/>
    <p:sldId id="263" r:id="rId8"/>
    <p:sldId id="262" r:id="rId9"/>
    <p:sldId id="261" r:id="rId10"/>
    <p:sldId id="260" r:id="rId11"/>
    <p:sldId id="259" r:id="rId12"/>
    <p:sldId id="258" r:id="rId13"/>
    <p:sldId id="278" r:id="rId14"/>
    <p:sldId id="277" r:id="rId15"/>
    <p:sldId id="286" r:id="rId16"/>
    <p:sldId id="287" r:id="rId17"/>
    <p:sldId id="288" r:id="rId18"/>
    <p:sldId id="289" r:id="rId19"/>
    <p:sldId id="290" r:id="rId20"/>
    <p:sldId id="291" r:id="rId21"/>
    <p:sldId id="292" r:id="rId22"/>
    <p:sldId id="293" r:id="rId23"/>
    <p:sldId id="294" r:id="rId24"/>
    <p:sldId id="276" r:id="rId25"/>
    <p:sldId id="295" r:id="rId26"/>
    <p:sldId id="275" r:id="rId27"/>
    <p:sldId id="274" r:id="rId28"/>
    <p:sldId id="273" r:id="rId29"/>
    <p:sldId id="272" r:id="rId30"/>
    <p:sldId id="271" r:id="rId31"/>
    <p:sldId id="270" r:id="rId32"/>
  </p:sldIdLst>
  <p:sldSz cx="9144000" cy="6858000" type="screen4x3"/>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94" d="100"/>
          <a:sy n="94" d="100"/>
        </p:scale>
        <p:origin x="108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718E2D0-9C2A-4423-8432-02DA0257C787}" type="datetimeFigureOut">
              <a:rPr lang="lv-LV" smtClean="0"/>
              <a:t>26.04.2016</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D6F2F667-24BD-4D87-B83A-022AA6205A5D}" type="slidenum">
              <a:rPr lang="lv-LV" smtClean="0"/>
              <a:t>‹#›</a:t>
            </a:fld>
            <a:endParaRPr lang="lv-LV"/>
          </a:p>
        </p:txBody>
      </p:sp>
    </p:spTree>
    <p:extLst>
      <p:ext uri="{BB962C8B-B14F-4D97-AF65-F5344CB8AC3E}">
        <p14:creationId xmlns:p14="http://schemas.microsoft.com/office/powerpoint/2010/main" val="3380875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18E2D0-9C2A-4423-8432-02DA0257C787}" type="datetimeFigureOut">
              <a:rPr lang="lv-LV" smtClean="0"/>
              <a:t>26.04.2016</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D6F2F667-24BD-4D87-B83A-022AA6205A5D}" type="slidenum">
              <a:rPr lang="lv-LV" smtClean="0"/>
              <a:t>‹#›</a:t>
            </a:fld>
            <a:endParaRPr lang="lv-LV"/>
          </a:p>
        </p:txBody>
      </p:sp>
    </p:spTree>
    <p:extLst>
      <p:ext uri="{BB962C8B-B14F-4D97-AF65-F5344CB8AC3E}">
        <p14:creationId xmlns:p14="http://schemas.microsoft.com/office/powerpoint/2010/main" val="3910798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18E2D0-9C2A-4423-8432-02DA0257C787}" type="datetimeFigureOut">
              <a:rPr lang="lv-LV" smtClean="0"/>
              <a:t>26.04.2016</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D6F2F667-24BD-4D87-B83A-022AA6205A5D}" type="slidenum">
              <a:rPr lang="lv-LV" smtClean="0"/>
              <a:t>‹#›</a:t>
            </a:fld>
            <a:endParaRPr lang="lv-LV"/>
          </a:p>
        </p:txBody>
      </p:sp>
    </p:spTree>
    <p:extLst>
      <p:ext uri="{BB962C8B-B14F-4D97-AF65-F5344CB8AC3E}">
        <p14:creationId xmlns:p14="http://schemas.microsoft.com/office/powerpoint/2010/main" val="2162003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18E2D0-9C2A-4423-8432-02DA0257C787}" type="datetimeFigureOut">
              <a:rPr lang="lv-LV" smtClean="0"/>
              <a:t>26.04.2016</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D6F2F667-24BD-4D87-B83A-022AA6205A5D}" type="slidenum">
              <a:rPr lang="lv-LV" smtClean="0"/>
              <a:t>‹#›</a:t>
            </a:fld>
            <a:endParaRPr lang="lv-LV"/>
          </a:p>
        </p:txBody>
      </p:sp>
    </p:spTree>
    <p:extLst>
      <p:ext uri="{BB962C8B-B14F-4D97-AF65-F5344CB8AC3E}">
        <p14:creationId xmlns:p14="http://schemas.microsoft.com/office/powerpoint/2010/main" val="3637593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18E2D0-9C2A-4423-8432-02DA0257C787}" type="datetimeFigureOut">
              <a:rPr lang="lv-LV" smtClean="0"/>
              <a:t>26.04.2016</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D6F2F667-24BD-4D87-B83A-022AA6205A5D}" type="slidenum">
              <a:rPr lang="lv-LV" smtClean="0"/>
              <a:t>‹#›</a:t>
            </a:fld>
            <a:endParaRPr lang="lv-LV"/>
          </a:p>
        </p:txBody>
      </p:sp>
    </p:spTree>
    <p:extLst>
      <p:ext uri="{BB962C8B-B14F-4D97-AF65-F5344CB8AC3E}">
        <p14:creationId xmlns:p14="http://schemas.microsoft.com/office/powerpoint/2010/main" val="2168599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718E2D0-9C2A-4423-8432-02DA0257C787}" type="datetimeFigureOut">
              <a:rPr lang="lv-LV" smtClean="0"/>
              <a:t>26.04.2016</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D6F2F667-24BD-4D87-B83A-022AA6205A5D}" type="slidenum">
              <a:rPr lang="lv-LV" smtClean="0"/>
              <a:t>‹#›</a:t>
            </a:fld>
            <a:endParaRPr lang="lv-LV"/>
          </a:p>
        </p:txBody>
      </p:sp>
    </p:spTree>
    <p:extLst>
      <p:ext uri="{BB962C8B-B14F-4D97-AF65-F5344CB8AC3E}">
        <p14:creationId xmlns:p14="http://schemas.microsoft.com/office/powerpoint/2010/main" val="3318289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718E2D0-9C2A-4423-8432-02DA0257C787}" type="datetimeFigureOut">
              <a:rPr lang="lv-LV" smtClean="0"/>
              <a:t>26.04.2016</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D6F2F667-24BD-4D87-B83A-022AA6205A5D}" type="slidenum">
              <a:rPr lang="lv-LV" smtClean="0"/>
              <a:t>‹#›</a:t>
            </a:fld>
            <a:endParaRPr lang="lv-LV"/>
          </a:p>
        </p:txBody>
      </p:sp>
    </p:spTree>
    <p:extLst>
      <p:ext uri="{BB962C8B-B14F-4D97-AF65-F5344CB8AC3E}">
        <p14:creationId xmlns:p14="http://schemas.microsoft.com/office/powerpoint/2010/main" val="1167667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18E2D0-9C2A-4423-8432-02DA0257C787}" type="datetimeFigureOut">
              <a:rPr lang="lv-LV" smtClean="0"/>
              <a:t>26.04.2016</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D6F2F667-24BD-4D87-B83A-022AA6205A5D}" type="slidenum">
              <a:rPr lang="lv-LV" smtClean="0"/>
              <a:t>‹#›</a:t>
            </a:fld>
            <a:endParaRPr lang="lv-LV"/>
          </a:p>
        </p:txBody>
      </p:sp>
    </p:spTree>
    <p:extLst>
      <p:ext uri="{BB962C8B-B14F-4D97-AF65-F5344CB8AC3E}">
        <p14:creationId xmlns:p14="http://schemas.microsoft.com/office/powerpoint/2010/main" val="3483900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18E2D0-9C2A-4423-8432-02DA0257C787}" type="datetimeFigureOut">
              <a:rPr lang="lv-LV" smtClean="0"/>
              <a:t>26.04.2016</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D6F2F667-24BD-4D87-B83A-022AA6205A5D}" type="slidenum">
              <a:rPr lang="lv-LV" smtClean="0"/>
              <a:t>‹#›</a:t>
            </a:fld>
            <a:endParaRPr lang="lv-LV"/>
          </a:p>
        </p:txBody>
      </p:sp>
    </p:spTree>
    <p:extLst>
      <p:ext uri="{BB962C8B-B14F-4D97-AF65-F5344CB8AC3E}">
        <p14:creationId xmlns:p14="http://schemas.microsoft.com/office/powerpoint/2010/main" val="3843794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18E2D0-9C2A-4423-8432-02DA0257C787}" type="datetimeFigureOut">
              <a:rPr lang="lv-LV" smtClean="0"/>
              <a:t>26.04.2016</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D6F2F667-24BD-4D87-B83A-022AA6205A5D}" type="slidenum">
              <a:rPr lang="lv-LV" smtClean="0"/>
              <a:t>‹#›</a:t>
            </a:fld>
            <a:endParaRPr lang="lv-LV"/>
          </a:p>
        </p:txBody>
      </p:sp>
    </p:spTree>
    <p:extLst>
      <p:ext uri="{BB962C8B-B14F-4D97-AF65-F5344CB8AC3E}">
        <p14:creationId xmlns:p14="http://schemas.microsoft.com/office/powerpoint/2010/main" val="1793253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18E2D0-9C2A-4423-8432-02DA0257C787}" type="datetimeFigureOut">
              <a:rPr lang="lv-LV" smtClean="0"/>
              <a:t>26.04.2016</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D6F2F667-24BD-4D87-B83A-022AA6205A5D}" type="slidenum">
              <a:rPr lang="lv-LV" smtClean="0"/>
              <a:t>‹#›</a:t>
            </a:fld>
            <a:endParaRPr lang="lv-LV"/>
          </a:p>
        </p:txBody>
      </p:sp>
    </p:spTree>
    <p:extLst>
      <p:ext uri="{BB962C8B-B14F-4D97-AF65-F5344CB8AC3E}">
        <p14:creationId xmlns:p14="http://schemas.microsoft.com/office/powerpoint/2010/main" val="1031578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18E2D0-9C2A-4423-8432-02DA0257C787}" type="datetimeFigureOut">
              <a:rPr lang="lv-LV" smtClean="0"/>
              <a:t>26.04.2016</a:t>
            </a:fld>
            <a:endParaRPr lang="lv-LV"/>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F2F667-24BD-4D87-B83A-022AA6205A5D}" type="slidenum">
              <a:rPr lang="lv-LV" smtClean="0"/>
              <a:t>‹#›</a:t>
            </a:fld>
            <a:endParaRPr lang="lv-LV"/>
          </a:p>
        </p:txBody>
      </p:sp>
    </p:spTree>
    <p:extLst>
      <p:ext uri="{BB962C8B-B14F-4D97-AF65-F5344CB8AC3E}">
        <p14:creationId xmlns:p14="http://schemas.microsoft.com/office/powerpoint/2010/main" val="17549735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25247" y="5738898"/>
            <a:ext cx="6858000" cy="797090"/>
          </a:xfrm>
        </p:spPr>
        <p:txBody>
          <a:bodyPr>
            <a:noAutofit/>
          </a:bodyPr>
          <a:lstStyle/>
          <a:p>
            <a:r>
              <a:rPr lang="it-IT" sz="3000" b="1" i="1" dirty="0" smtClean="0">
                <a:solidFill>
                  <a:srgbClr val="002060"/>
                </a:solidFill>
              </a:rPr>
              <a:t>Dr. Stefano Dominelli</a:t>
            </a:r>
            <a:r>
              <a:rPr lang="it-IT" sz="2000" b="1" dirty="0" smtClean="0">
                <a:solidFill>
                  <a:srgbClr val="002060"/>
                </a:solidFill>
              </a:rPr>
              <a:t/>
            </a:r>
            <a:br>
              <a:rPr lang="it-IT" sz="2000" b="1" dirty="0" smtClean="0">
                <a:solidFill>
                  <a:srgbClr val="002060"/>
                </a:solidFill>
              </a:rPr>
            </a:br>
            <a:r>
              <a:rPr lang="it-IT" sz="2000" b="1" dirty="0" err="1" smtClean="0">
                <a:solidFill>
                  <a:srgbClr val="002060"/>
                </a:solidFill>
              </a:rPr>
              <a:t>Adjunct</a:t>
            </a:r>
            <a:r>
              <a:rPr lang="it-IT" sz="2000" b="1" dirty="0" smtClean="0">
                <a:solidFill>
                  <a:srgbClr val="002060"/>
                </a:solidFill>
              </a:rPr>
              <a:t> Professor and Post-Doc </a:t>
            </a:r>
            <a:r>
              <a:rPr lang="it-IT" sz="2000" b="1" dirty="0" err="1" smtClean="0">
                <a:solidFill>
                  <a:srgbClr val="002060"/>
                </a:solidFill>
              </a:rPr>
              <a:t>Contract</a:t>
            </a:r>
            <a:r>
              <a:rPr lang="it-IT" sz="2000" b="1" dirty="0" smtClean="0">
                <a:solidFill>
                  <a:srgbClr val="002060"/>
                </a:solidFill>
              </a:rPr>
              <a:t> </a:t>
            </a:r>
            <a:r>
              <a:rPr lang="it-IT" sz="2000" b="1" dirty="0" err="1" smtClean="0">
                <a:solidFill>
                  <a:srgbClr val="002060"/>
                </a:solidFill>
              </a:rPr>
              <a:t>Research</a:t>
            </a:r>
            <a:r>
              <a:rPr lang="it-IT" sz="2000" b="1" dirty="0" smtClean="0">
                <a:solidFill>
                  <a:srgbClr val="002060"/>
                </a:solidFill>
              </a:rPr>
              <a:t> </a:t>
            </a:r>
            <a:r>
              <a:rPr lang="it-IT" sz="2000" b="1" dirty="0" err="1" smtClean="0">
                <a:solidFill>
                  <a:srgbClr val="002060"/>
                </a:solidFill>
              </a:rPr>
              <a:t>Fellow</a:t>
            </a:r>
            <a:r>
              <a:rPr lang="it-IT" sz="2000" b="1" dirty="0" smtClean="0">
                <a:solidFill>
                  <a:srgbClr val="002060"/>
                </a:solidFill>
              </a:rPr>
              <a:t> in </a:t>
            </a:r>
            <a:r>
              <a:rPr lang="it-IT" sz="2000" b="1" dirty="0" err="1" smtClean="0">
                <a:solidFill>
                  <a:srgbClr val="002060"/>
                </a:solidFill>
              </a:rPr>
              <a:t>European</a:t>
            </a:r>
            <a:r>
              <a:rPr lang="it-IT" sz="2000" b="1" dirty="0" smtClean="0">
                <a:solidFill>
                  <a:srgbClr val="002060"/>
                </a:solidFill>
              </a:rPr>
              <a:t> Union Law, </a:t>
            </a:r>
            <a:r>
              <a:rPr lang="it-IT" sz="2000" b="1" dirty="0" err="1" smtClean="0">
                <a:solidFill>
                  <a:srgbClr val="002060"/>
                </a:solidFill>
              </a:rPr>
              <a:t>Department</a:t>
            </a:r>
            <a:r>
              <a:rPr lang="it-IT" sz="2000" b="1" dirty="0" smtClean="0">
                <a:solidFill>
                  <a:srgbClr val="002060"/>
                </a:solidFill>
              </a:rPr>
              <a:t> of Law, </a:t>
            </a:r>
            <a:r>
              <a:rPr lang="it-IT" sz="2000" b="1" dirty="0" err="1" smtClean="0">
                <a:solidFill>
                  <a:srgbClr val="002060"/>
                </a:solidFill>
              </a:rPr>
              <a:t>University</a:t>
            </a:r>
            <a:r>
              <a:rPr lang="it-IT" sz="2000" b="1" dirty="0" smtClean="0">
                <a:solidFill>
                  <a:srgbClr val="002060"/>
                </a:solidFill>
              </a:rPr>
              <a:t> of Genoa</a:t>
            </a:r>
            <a:br>
              <a:rPr lang="it-IT" sz="2000" b="1" dirty="0" smtClean="0">
                <a:solidFill>
                  <a:srgbClr val="002060"/>
                </a:solidFill>
              </a:rPr>
            </a:br>
            <a:endParaRPr lang="lv-LV" sz="2000" b="1" dirty="0">
              <a:solidFill>
                <a:srgbClr val="002060"/>
              </a:solidFill>
            </a:endParaRPr>
          </a:p>
        </p:txBody>
      </p:sp>
      <p:sp>
        <p:nvSpPr>
          <p:cNvPr id="3" name="Subtitle 2"/>
          <p:cNvSpPr>
            <a:spLocks noGrp="1"/>
          </p:cNvSpPr>
          <p:nvPr>
            <p:ph type="subTitle" idx="1"/>
          </p:nvPr>
        </p:nvSpPr>
        <p:spPr>
          <a:xfrm>
            <a:off x="964900" y="2018851"/>
            <a:ext cx="6858000" cy="752410"/>
          </a:xfrm>
        </p:spPr>
        <p:txBody>
          <a:bodyPr>
            <a:noAutofit/>
          </a:bodyPr>
          <a:lstStyle/>
          <a:p>
            <a:r>
              <a:rPr lang="en-US" sz="4000" b="1" dirty="0">
                <a:solidFill>
                  <a:schemeClr val="accent1">
                    <a:lumMod val="75000"/>
                  </a:schemeClr>
                </a:solidFill>
              </a:rPr>
              <a:t>The EU digital agenda and online mediation: a critical assessment of the current legal </a:t>
            </a:r>
            <a:r>
              <a:rPr lang="en-US" sz="4000" b="1" dirty="0" smtClean="0">
                <a:solidFill>
                  <a:schemeClr val="accent1">
                    <a:lumMod val="75000"/>
                  </a:schemeClr>
                </a:solidFill>
              </a:rPr>
              <a:t>framework</a:t>
            </a:r>
            <a:endParaRPr lang="lv-LV" sz="4000" b="1" dirty="0">
              <a:solidFill>
                <a:schemeClr val="accent1">
                  <a:lumMod val="75000"/>
                </a:schemeClr>
              </a:solidFill>
            </a:endParaRPr>
          </a:p>
        </p:txBody>
      </p:sp>
      <p:pic>
        <p:nvPicPr>
          <p:cNvPr id="5" name="Picture 4" descr="C:\Users\KristineTi.TMC_A\Desktop\header.png"/>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700808"/>
          </a:xfrm>
          <a:prstGeom prst="rect">
            <a:avLst/>
          </a:prstGeom>
          <a:noFill/>
          <a:ln>
            <a:noFill/>
          </a:ln>
        </p:spPr>
      </p:pic>
    </p:spTree>
    <p:extLst>
      <p:ext uri="{BB962C8B-B14F-4D97-AF65-F5344CB8AC3E}">
        <p14:creationId xmlns:p14="http://schemas.microsoft.com/office/powerpoint/2010/main" val="631173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21558" y="1623782"/>
            <a:ext cx="7886700" cy="956593"/>
          </a:xfrm>
        </p:spPr>
        <p:txBody>
          <a:bodyPr/>
          <a:lstStyle/>
          <a:p>
            <a:pPr algn="ctr"/>
            <a:r>
              <a:rPr lang="it-IT" dirty="0" smtClean="0"/>
              <a:t>Part II</a:t>
            </a:r>
            <a:endParaRPr lang="lv-LV" dirty="0"/>
          </a:p>
        </p:txBody>
      </p:sp>
      <p:sp>
        <p:nvSpPr>
          <p:cNvPr id="3" name="Content Placeholder 2"/>
          <p:cNvSpPr>
            <a:spLocks noGrp="1"/>
          </p:cNvSpPr>
          <p:nvPr>
            <p:ph idx="1"/>
          </p:nvPr>
        </p:nvSpPr>
        <p:spPr>
          <a:xfrm>
            <a:off x="628650" y="3324911"/>
            <a:ext cx="7886700" cy="4351338"/>
          </a:xfrm>
        </p:spPr>
        <p:txBody>
          <a:bodyPr>
            <a:normAutofit/>
          </a:bodyPr>
          <a:lstStyle/>
          <a:p>
            <a:pPr marL="0" indent="0" algn="ctr">
              <a:buNone/>
            </a:pPr>
            <a:r>
              <a:rPr lang="en-GB" sz="3200" dirty="0" smtClean="0"/>
              <a:t>European Union, Common Market, Digital</a:t>
            </a:r>
          </a:p>
          <a:p>
            <a:pPr marL="0" indent="0" algn="ctr">
              <a:buNone/>
            </a:pPr>
            <a:endParaRPr lang="en-GB" sz="3200" dirty="0"/>
          </a:p>
          <a:p>
            <a:pPr marL="0" indent="0" algn="ctr">
              <a:buNone/>
            </a:pPr>
            <a:r>
              <a:rPr lang="en-GB" sz="3200" dirty="0" smtClean="0"/>
              <a:t> Agenda, and Protection </a:t>
            </a:r>
            <a:r>
              <a:rPr lang="en-GB" sz="3200" dirty="0"/>
              <a:t>of C</a:t>
            </a:r>
            <a:r>
              <a:rPr lang="en-GB" sz="3200" dirty="0" smtClean="0"/>
              <a:t>onsumers</a:t>
            </a:r>
            <a:endParaRPr lang="lv-LV" sz="3200" dirty="0"/>
          </a:p>
        </p:txBody>
      </p:sp>
    </p:spTree>
    <p:extLst>
      <p:ext uri="{BB962C8B-B14F-4D97-AF65-F5344CB8AC3E}">
        <p14:creationId xmlns:p14="http://schemas.microsoft.com/office/powerpoint/2010/main" val="1132909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734096"/>
            <a:ext cx="7886700" cy="956593"/>
          </a:xfrm>
        </p:spPr>
        <p:txBody>
          <a:bodyPr>
            <a:normAutofit fontScale="90000"/>
          </a:bodyPr>
          <a:lstStyle/>
          <a:p>
            <a:r>
              <a:rPr lang="it-IT" dirty="0" smtClean="0"/>
              <a:t>The </a:t>
            </a:r>
            <a:r>
              <a:rPr lang="it-IT" dirty="0" err="1" smtClean="0"/>
              <a:t>role</a:t>
            </a:r>
            <a:r>
              <a:rPr lang="it-IT" dirty="0" smtClean="0"/>
              <a:t> of the Digital Agenda</a:t>
            </a:r>
            <a:br>
              <a:rPr lang="it-IT" dirty="0" smtClean="0"/>
            </a:br>
            <a:r>
              <a:rPr lang="it-IT" dirty="0" smtClean="0"/>
              <a:t>in </a:t>
            </a:r>
            <a:r>
              <a:rPr lang="it-IT" dirty="0" err="1" smtClean="0"/>
              <a:t>boosting</a:t>
            </a:r>
            <a:r>
              <a:rPr lang="it-IT" dirty="0" smtClean="0"/>
              <a:t> the EU market</a:t>
            </a:r>
            <a:endParaRPr lang="lv-LV" dirty="0"/>
          </a:p>
        </p:txBody>
      </p:sp>
      <p:sp>
        <p:nvSpPr>
          <p:cNvPr id="3" name="Content Placeholder 2"/>
          <p:cNvSpPr>
            <a:spLocks noGrp="1"/>
          </p:cNvSpPr>
          <p:nvPr>
            <p:ph idx="1"/>
          </p:nvPr>
        </p:nvSpPr>
        <p:spPr>
          <a:xfrm>
            <a:off x="628650" y="2229279"/>
            <a:ext cx="7886700" cy="4351338"/>
          </a:xfrm>
        </p:spPr>
        <p:txBody>
          <a:bodyPr>
            <a:normAutofit/>
          </a:bodyPr>
          <a:lstStyle/>
          <a:p>
            <a:r>
              <a:rPr lang="en-GB" dirty="0" smtClean="0"/>
              <a:t>«C</a:t>
            </a:r>
            <a:r>
              <a:rPr lang="en-GB" i="1" dirty="0" smtClean="0"/>
              <a:t>risis </a:t>
            </a:r>
            <a:r>
              <a:rPr lang="en-GB" i="1" dirty="0"/>
              <a:t>has wiped out years of economic and social progress and exposed structural weaknesses in Europe's economy.</a:t>
            </a:r>
            <a:r>
              <a:rPr lang="en-GB" dirty="0"/>
              <a:t> [… To] </a:t>
            </a:r>
            <a:r>
              <a:rPr lang="en-GB" i="1" dirty="0"/>
              <a:t>guarantee increasing standards of life for Europeans</a:t>
            </a:r>
            <a:r>
              <a:rPr lang="en-GB" dirty="0"/>
              <a:t> […] </a:t>
            </a:r>
            <a:r>
              <a:rPr lang="en-GB" i="1" dirty="0"/>
              <a:t>the Digital Agenda makes proposals for actions that need to be taken urgently to get Europe on track for smart, sustainable and inclusive growth</a:t>
            </a:r>
            <a:r>
              <a:rPr lang="en-GB" dirty="0"/>
              <a:t>». </a:t>
            </a:r>
            <a:endParaRPr lang="en-GB" dirty="0" smtClean="0"/>
          </a:p>
          <a:p>
            <a:r>
              <a:rPr lang="en-GB" dirty="0" smtClean="0"/>
              <a:t>Importance </a:t>
            </a:r>
            <a:r>
              <a:rPr lang="en-GB" dirty="0"/>
              <a:t>of </a:t>
            </a:r>
            <a:r>
              <a:rPr lang="en-GB" dirty="0" smtClean="0"/>
              <a:t>e-commerce. </a:t>
            </a:r>
          </a:p>
          <a:p>
            <a:r>
              <a:rPr lang="en-GB" dirty="0" smtClean="0"/>
              <a:t>Necessity of consumer protection</a:t>
            </a:r>
            <a:endParaRPr lang="lv-LV" dirty="0"/>
          </a:p>
        </p:txBody>
      </p:sp>
    </p:spTree>
    <p:extLst>
      <p:ext uri="{BB962C8B-B14F-4D97-AF65-F5344CB8AC3E}">
        <p14:creationId xmlns:p14="http://schemas.microsoft.com/office/powerpoint/2010/main" val="42902965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t-IT" dirty="0" smtClean="0"/>
              <a:t>From </a:t>
            </a:r>
            <a:r>
              <a:rPr lang="it-IT" dirty="0" err="1" smtClean="0"/>
              <a:t>what</a:t>
            </a:r>
            <a:r>
              <a:rPr lang="it-IT" dirty="0" smtClean="0"/>
              <a:t> must consumers be </a:t>
            </a:r>
            <a:r>
              <a:rPr lang="it-IT" dirty="0" err="1" smtClean="0"/>
              <a:t>protected</a:t>
            </a:r>
            <a:r>
              <a:rPr lang="it-IT" dirty="0" smtClean="0"/>
              <a:t> from?</a:t>
            </a:r>
          </a:p>
          <a:p>
            <a:endParaRPr lang="it-IT" dirty="0"/>
          </a:p>
          <a:p>
            <a:r>
              <a:rPr lang="it-IT" dirty="0" smtClean="0"/>
              <a:t>Are </a:t>
            </a:r>
            <a:r>
              <a:rPr lang="it-IT" dirty="0" err="1" smtClean="0"/>
              <a:t>European</a:t>
            </a:r>
            <a:r>
              <a:rPr lang="it-IT" dirty="0" smtClean="0"/>
              <a:t> </a:t>
            </a:r>
            <a:r>
              <a:rPr lang="it-IT" dirty="0" err="1" smtClean="0"/>
              <a:t>rules</a:t>
            </a:r>
            <a:r>
              <a:rPr lang="it-IT" dirty="0" smtClean="0"/>
              <a:t> of private and procedural </a:t>
            </a:r>
            <a:r>
              <a:rPr lang="it-IT" dirty="0" err="1" smtClean="0"/>
              <a:t>international</a:t>
            </a:r>
            <a:r>
              <a:rPr lang="it-IT" dirty="0" smtClean="0"/>
              <a:t> law (Rome I Regulation; </a:t>
            </a:r>
            <a:r>
              <a:rPr lang="it-IT" dirty="0" err="1" smtClean="0"/>
              <a:t>Brussels</a:t>
            </a:r>
            <a:r>
              <a:rPr lang="it-IT" dirty="0" smtClean="0"/>
              <a:t> I bis Regulation) </a:t>
            </a:r>
            <a:r>
              <a:rPr lang="it-IT" dirty="0" err="1" smtClean="0"/>
              <a:t>enough</a:t>
            </a:r>
            <a:r>
              <a:rPr lang="it-IT" dirty="0" smtClean="0"/>
              <a:t> to </a:t>
            </a:r>
            <a:r>
              <a:rPr lang="it-IT" dirty="0" err="1" smtClean="0"/>
              <a:t>ensure</a:t>
            </a:r>
            <a:r>
              <a:rPr lang="it-IT" dirty="0" smtClean="0"/>
              <a:t> </a:t>
            </a:r>
            <a:r>
              <a:rPr lang="it-IT" dirty="0" err="1" smtClean="0"/>
              <a:t>protection</a:t>
            </a:r>
            <a:r>
              <a:rPr lang="it-IT" dirty="0" smtClean="0"/>
              <a:t> of </a:t>
            </a:r>
            <a:r>
              <a:rPr lang="it-IT" dirty="0" err="1" smtClean="0"/>
              <a:t>contractually</a:t>
            </a:r>
            <a:r>
              <a:rPr lang="it-IT" dirty="0" smtClean="0"/>
              <a:t> </a:t>
            </a:r>
            <a:r>
              <a:rPr lang="it-IT" dirty="0" err="1" smtClean="0"/>
              <a:t>weaker</a:t>
            </a:r>
            <a:r>
              <a:rPr lang="it-IT" dirty="0" smtClean="0"/>
              <a:t> parties?</a:t>
            </a:r>
            <a:endParaRPr lang="lv-LV" dirty="0"/>
          </a:p>
        </p:txBody>
      </p:sp>
    </p:spTree>
    <p:extLst>
      <p:ext uri="{BB962C8B-B14F-4D97-AF65-F5344CB8AC3E}">
        <p14:creationId xmlns:p14="http://schemas.microsoft.com/office/powerpoint/2010/main" val="38331026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727504" y="1166598"/>
            <a:ext cx="7886700" cy="4351338"/>
          </a:xfrm>
        </p:spPr>
        <p:txBody>
          <a:bodyPr>
            <a:normAutofit fontScale="77500" lnSpcReduction="20000"/>
          </a:bodyPr>
          <a:lstStyle/>
          <a:p>
            <a:endParaRPr lang="en-GB" dirty="0"/>
          </a:p>
          <a:p>
            <a:r>
              <a:rPr lang="en-GB" dirty="0" smtClean="0"/>
              <a:t>The </a:t>
            </a:r>
            <a:r>
              <a:rPr lang="en-GB" dirty="0"/>
              <a:t>aim of the </a:t>
            </a:r>
            <a:r>
              <a:rPr lang="en-GB" dirty="0" smtClean="0"/>
              <a:t>new rules </a:t>
            </a:r>
            <a:r>
              <a:rPr lang="en-GB" dirty="0"/>
              <a:t>in not to ensure access to justice or develop ADR </a:t>
            </a:r>
            <a:r>
              <a:rPr lang="en-GB" i="1" dirty="0"/>
              <a:t>per se</a:t>
            </a:r>
            <a:r>
              <a:rPr lang="en-GB" dirty="0"/>
              <a:t>, but, rather, to create instruments that are able to offer adequate protection to consumers that, in given circumstances, might lose faith in cross-border </a:t>
            </a:r>
            <a:r>
              <a:rPr lang="en-GB" dirty="0" smtClean="0"/>
              <a:t>e-commerce.</a:t>
            </a:r>
          </a:p>
          <a:p>
            <a:endParaRPr lang="en-GB" dirty="0"/>
          </a:p>
          <a:p>
            <a:r>
              <a:rPr lang="en-GB" dirty="0" smtClean="0"/>
              <a:t>Case: breach </a:t>
            </a:r>
            <a:r>
              <a:rPr lang="en-GB" dirty="0"/>
              <a:t>of contract and the limited amount of the damage for the single consumer does not make economically interesting to seek cross-border redress. </a:t>
            </a:r>
            <a:endParaRPr lang="en-GB" dirty="0" smtClean="0"/>
          </a:p>
          <a:p>
            <a:endParaRPr lang="en-GB" dirty="0" smtClean="0"/>
          </a:p>
          <a:p>
            <a:r>
              <a:rPr lang="en-GB" dirty="0" smtClean="0"/>
              <a:t>Even </a:t>
            </a:r>
            <a:r>
              <a:rPr lang="en-GB" dirty="0"/>
              <a:t>though in such scenarios the damage is of limited amount for the single consumer, the aggregated enrichment of the business entrepreneur might be exponential, as the damages to the EU e-market are, in so far as mistrust in e-commerce lead a variety of buyers to refrain from online shopping. </a:t>
            </a:r>
            <a:endParaRPr lang="en-GB" dirty="0" smtClean="0"/>
          </a:p>
        </p:txBody>
      </p:sp>
    </p:spTree>
    <p:extLst>
      <p:ext uri="{BB962C8B-B14F-4D97-AF65-F5344CB8AC3E}">
        <p14:creationId xmlns:p14="http://schemas.microsoft.com/office/powerpoint/2010/main" val="15984173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734096"/>
            <a:ext cx="7886700" cy="956593"/>
          </a:xfrm>
        </p:spPr>
        <p:txBody>
          <a:bodyPr/>
          <a:lstStyle/>
          <a:p>
            <a:r>
              <a:rPr lang="it-IT" dirty="0" err="1" smtClean="0"/>
              <a:t>Competences</a:t>
            </a:r>
            <a:r>
              <a:rPr lang="it-IT" dirty="0" smtClean="0"/>
              <a:t> of the EU</a:t>
            </a:r>
            <a:endParaRPr lang="lv-LV" dirty="0"/>
          </a:p>
        </p:txBody>
      </p:sp>
      <p:sp>
        <p:nvSpPr>
          <p:cNvPr id="3" name="Content Placeholder 2"/>
          <p:cNvSpPr>
            <a:spLocks noGrp="1"/>
          </p:cNvSpPr>
          <p:nvPr>
            <p:ph idx="1"/>
          </p:nvPr>
        </p:nvSpPr>
        <p:spPr/>
        <p:txBody>
          <a:bodyPr/>
          <a:lstStyle/>
          <a:p>
            <a:r>
              <a:rPr lang="en-GB" altLang="it-IT" dirty="0"/>
              <a:t>Art. 4 TEU and 169 </a:t>
            </a:r>
            <a:r>
              <a:rPr lang="en-GB" altLang="it-IT" dirty="0" smtClean="0"/>
              <a:t>TFEU</a:t>
            </a:r>
          </a:p>
          <a:p>
            <a:endParaRPr lang="en-GB" altLang="it-IT" dirty="0"/>
          </a:p>
          <a:p>
            <a:r>
              <a:rPr lang="en-GB" altLang="it-IT" dirty="0" smtClean="0"/>
              <a:t>The </a:t>
            </a:r>
            <a:r>
              <a:rPr lang="en-GB" altLang="it-IT" dirty="0"/>
              <a:t>EU shall  promote the consumers’ interests by protecting their health, safety and </a:t>
            </a:r>
            <a:r>
              <a:rPr lang="en-GB" altLang="it-IT" b="1" i="1" u="sng" dirty="0"/>
              <a:t>economic interests</a:t>
            </a:r>
            <a:r>
              <a:rPr lang="en-GB" altLang="it-IT" dirty="0"/>
              <a:t>, and by improving their access to information, education and self-organisation.</a:t>
            </a:r>
            <a:endParaRPr lang="it-IT" altLang="it-IT" dirty="0"/>
          </a:p>
          <a:p>
            <a:pPr marL="0" indent="0">
              <a:buNone/>
            </a:pPr>
            <a:endParaRPr lang="lv-LV" dirty="0"/>
          </a:p>
        </p:txBody>
      </p:sp>
    </p:spTree>
    <p:extLst>
      <p:ext uri="{BB962C8B-B14F-4D97-AF65-F5344CB8AC3E}">
        <p14:creationId xmlns:p14="http://schemas.microsoft.com/office/powerpoint/2010/main" val="16101842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a:t>Article 169(1) and point (a) of Article 169(2) of the Treaty on the Functioning of the European Union (TFEU) provide that the Union is to contribute to the attainment of a high level of consumer protection through measures adopted pursuant to Article 114 TFEU. Article 38 of the Charter of Fundamental Rights of the European Union provides that Union policies are to ensure a high level of consumer protection. </a:t>
            </a:r>
            <a:endParaRPr lang="it-IT" dirty="0"/>
          </a:p>
          <a:p>
            <a:pPr marL="0" indent="0">
              <a:buNone/>
            </a:pPr>
            <a:endParaRPr lang="lv-LV" dirty="0"/>
          </a:p>
        </p:txBody>
      </p:sp>
    </p:spTree>
    <p:extLst>
      <p:ext uri="{BB962C8B-B14F-4D97-AF65-F5344CB8AC3E}">
        <p14:creationId xmlns:p14="http://schemas.microsoft.com/office/powerpoint/2010/main" val="42298001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a:t>In accordance with Article 26(2) TFEU, the internal market is to comprise an area without internal frontiers in which the free movement of goods and services is ensured. The internal market should provide consumers with added value in the form of better quality, greater variety, reasonable prices and high safety standards for goods and services, which should promote a high level of consumer protection</a:t>
            </a:r>
            <a:endParaRPr lang="it-IT" dirty="0"/>
          </a:p>
          <a:p>
            <a:pPr marL="0" indent="0">
              <a:buNone/>
            </a:pPr>
            <a:endParaRPr lang="lv-LV" dirty="0"/>
          </a:p>
        </p:txBody>
      </p:sp>
    </p:spTree>
    <p:extLst>
      <p:ext uri="{BB962C8B-B14F-4D97-AF65-F5344CB8AC3E}">
        <p14:creationId xmlns:p14="http://schemas.microsoft.com/office/powerpoint/2010/main" val="4296838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altLang="it-IT" dirty="0"/>
              <a:t>Fragmentation of the internal market is detrimental to competitiveness, growth and job creation within the Union. Eliminating direct and indirect obstacles to the proper functioning of the internal market and improving citizens’ trust is essential for the completion of the internal market. </a:t>
            </a:r>
            <a:endParaRPr lang="it-IT" altLang="it-IT" dirty="0"/>
          </a:p>
          <a:p>
            <a:pPr marL="0" indent="0">
              <a:buNone/>
            </a:pPr>
            <a:endParaRPr lang="lv-LV" dirty="0"/>
          </a:p>
        </p:txBody>
      </p:sp>
    </p:spTree>
    <p:extLst>
      <p:ext uri="{BB962C8B-B14F-4D97-AF65-F5344CB8AC3E}">
        <p14:creationId xmlns:p14="http://schemas.microsoft.com/office/powerpoint/2010/main" val="18051359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altLang="it-IT" dirty="0"/>
              <a:t>Ensuring access to simple, efficient, fast and low-cost ways of resolving domestic and cross-border disputes which arise from sales or service contracts should benefit consumers and therefore boost their confidence in the market. That access should apply to online as well as to offline transactions, and is particularly important when consumers shop across borders. </a:t>
            </a:r>
            <a:endParaRPr lang="it-IT" altLang="it-IT" dirty="0"/>
          </a:p>
          <a:p>
            <a:pPr marL="0" indent="0">
              <a:buNone/>
            </a:pPr>
            <a:endParaRPr lang="lv-LV" dirty="0"/>
          </a:p>
        </p:txBody>
      </p:sp>
    </p:spTree>
    <p:extLst>
      <p:ext uri="{BB962C8B-B14F-4D97-AF65-F5344CB8AC3E}">
        <p14:creationId xmlns:p14="http://schemas.microsoft.com/office/powerpoint/2010/main" val="35078978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a:t>Alternative dispute resolution (ADR) offers a simple, fast and low-cost out-of-court solution to disputes between consumers and traders. However, ADR is not yet sufficiently and consistently developed across the Union. </a:t>
            </a:r>
            <a:endParaRPr lang="it-IT" dirty="0"/>
          </a:p>
          <a:p>
            <a:pPr marL="0" indent="0">
              <a:buNone/>
            </a:pPr>
            <a:endParaRPr lang="it-IT" altLang="it-IT" dirty="0"/>
          </a:p>
          <a:p>
            <a:pPr marL="0" indent="0">
              <a:buNone/>
            </a:pPr>
            <a:endParaRPr lang="lv-LV" dirty="0"/>
          </a:p>
        </p:txBody>
      </p:sp>
    </p:spTree>
    <p:extLst>
      <p:ext uri="{BB962C8B-B14F-4D97-AF65-F5344CB8AC3E}">
        <p14:creationId xmlns:p14="http://schemas.microsoft.com/office/powerpoint/2010/main" val="27411049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67548" y="2472280"/>
            <a:ext cx="7886700" cy="956593"/>
          </a:xfrm>
        </p:spPr>
        <p:txBody>
          <a:bodyPr>
            <a:normAutofit fontScale="90000"/>
          </a:bodyPr>
          <a:lstStyle/>
          <a:p>
            <a:pPr algn="ctr"/>
            <a:r>
              <a:rPr lang="it-IT" dirty="0" smtClean="0">
                <a:latin typeface="Book Antiqua" panose="02040602050305030304" pitchFamily="18" charset="0"/>
              </a:rPr>
              <a:t>Part I</a:t>
            </a:r>
            <a:br>
              <a:rPr lang="it-IT" dirty="0" smtClean="0">
                <a:latin typeface="Book Antiqua" panose="02040602050305030304" pitchFamily="18" charset="0"/>
              </a:rPr>
            </a:br>
            <a:r>
              <a:rPr lang="it-IT" dirty="0" smtClean="0">
                <a:latin typeface="Book Antiqua" panose="02040602050305030304" pitchFamily="18" charset="0"/>
              </a:rPr>
              <a:t/>
            </a:r>
            <a:br>
              <a:rPr lang="it-IT" dirty="0" smtClean="0">
                <a:latin typeface="Book Antiqua" panose="02040602050305030304" pitchFamily="18" charset="0"/>
              </a:rPr>
            </a:br>
            <a:r>
              <a:rPr lang="it-IT" dirty="0" smtClean="0">
                <a:latin typeface="Book Antiqua" panose="02040602050305030304" pitchFamily="18" charset="0"/>
              </a:rPr>
              <a:t>The </a:t>
            </a:r>
            <a:r>
              <a:rPr lang="it-IT" dirty="0" err="1" smtClean="0">
                <a:latin typeface="Book Antiqua" panose="02040602050305030304" pitchFamily="18" charset="0"/>
              </a:rPr>
              <a:t>Concept</a:t>
            </a:r>
            <a:r>
              <a:rPr lang="it-IT" dirty="0" smtClean="0">
                <a:latin typeface="Book Antiqua" panose="02040602050305030304" pitchFamily="18" charset="0"/>
              </a:rPr>
              <a:t> of Mediation</a:t>
            </a:r>
            <a:endParaRPr lang="lv-LV" dirty="0">
              <a:latin typeface="Book Antiqua" panose="02040602050305030304" pitchFamily="18" charset="0"/>
            </a:endParaRPr>
          </a:p>
        </p:txBody>
      </p:sp>
    </p:spTree>
    <p:extLst>
      <p:ext uri="{BB962C8B-B14F-4D97-AF65-F5344CB8AC3E}">
        <p14:creationId xmlns:p14="http://schemas.microsoft.com/office/powerpoint/2010/main" val="20285838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a:t>ADR has not been correctly established and is not running satisfactorily in all geographical areas or business sectors in the Union. Consumers and traders are still not aware of the existing out-of-court redress mechanisms, with only a small percentage of citizens knowing how to file a complaint with an ADR entity. Where ADR procedures are available, their quality levels vary considerably in the Member States and cross-border disputes are often not handled effectively by ADR entities. </a:t>
            </a:r>
            <a:endParaRPr lang="it-IT" dirty="0"/>
          </a:p>
          <a:p>
            <a:pPr marL="0" indent="0">
              <a:buNone/>
            </a:pPr>
            <a:endParaRPr lang="it-IT" altLang="it-IT" dirty="0"/>
          </a:p>
          <a:p>
            <a:pPr marL="0" indent="0">
              <a:buNone/>
            </a:pPr>
            <a:endParaRPr lang="lv-LV" dirty="0"/>
          </a:p>
        </p:txBody>
      </p:sp>
    </p:spTree>
    <p:extLst>
      <p:ext uri="{BB962C8B-B14F-4D97-AF65-F5344CB8AC3E}">
        <p14:creationId xmlns:p14="http://schemas.microsoft.com/office/powerpoint/2010/main" val="11658468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altLang="it-IT" dirty="0"/>
              <a:t>The disparities in ADR coverage, quality and awareness in Member States constitute a barrier to the internal market and are among the reasons why many consumers abstain from shopping across borders and why they lack confidence that potential disputes with traders can be resolved in an easy, fast and inexpensive way. For the same reasons, traders might abstain from selling to consumers in other Member States where there is no sufficient access to high-quality ADR procedures</a:t>
            </a:r>
          </a:p>
          <a:p>
            <a:pPr marL="0" indent="0">
              <a:buNone/>
            </a:pPr>
            <a:endParaRPr lang="it-IT" altLang="it-IT" dirty="0"/>
          </a:p>
          <a:p>
            <a:pPr marL="0" indent="0">
              <a:buNone/>
            </a:pPr>
            <a:endParaRPr lang="lv-LV" dirty="0"/>
          </a:p>
        </p:txBody>
      </p:sp>
    </p:spTree>
    <p:extLst>
      <p:ext uri="{BB962C8B-B14F-4D97-AF65-F5344CB8AC3E}">
        <p14:creationId xmlns:p14="http://schemas.microsoft.com/office/powerpoint/2010/main" val="31425987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altLang="it-IT" dirty="0"/>
              <a:t>In order for consumers to exploit fully the potential of the internal market, ADR should be available for all types of domestic and cross-border disputes covered by this Directive, ADR procedures should comply with consistent quality requirements that apply throughout the Union, and consumers and traders should be aware of the existence of such procedures.</a:t>
            </a:r>
            <a:endParaRPr lang="it-IT" altLang="it-IT" dirty="0"/>
          </a:p>
          <a:p>
            <a:pPr marL="0" indent="0">
              <a:buNone/>
            </a:pPr>
            <a:endParaRPr lang="it-IT" altLang="it-IT" dirty="0"/>
          </a:p>
          <a:p>
            <a:pPr marL="0" indent="0">
              <a:buNone/>
            </a:pPr>
            <a:endParaRPr lang="lv-LV" dirty="0"/>
          </a:p>
        </p:txBody>
      </p:sp>
    </p:spTree>
    <p:extLst>
      <p:ext uri="{BB962C8B-B14F-4D97-AF65-F5344CB8AC3E}">
        <p14:creationId xmlns:p14="http://schemas.microsoft.com/office/powerpoint/2010/main" val="26045932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altLang="it-IT" dirty="0"/>
              <a:t>The development within the Union of properly functioning ADR is necessary to strengthen consumers’ confidence in the internal market, including in the area of online commerce, and to fulfil the potential for and opportunities of cross-border and online trade. Such development should build on existing ADR procedures in the Member States and respect their legal traditions. </a:t>
            </a:r>
            <a:endParaRPr lang="it-IT" altLang="it-IT" dirty="0"/>
          </a:p>
          <a:p>
            <a:pPr marL="0" indent="0">
              <a:buNone/>
            </a:pPr>
            <a:endParaRPr lang="it-IT" altLang="it-IT" dirty="0"/>
          </a:p>
          <a:p>
            <a:pPr marL="0" indent="0">
              <a:buNone/>
            </a:pPr>
            <a:endParaRPr lang="lv-LV" dirty="0"/>
          </a:p>
        </p:txBody>
      </p:sp>
    </p:spTree>
    <p:extLst>
      <p:ext uri="{BB962C8B-B14F-4D97-AF65-F5344CB8AC3E}">
        <p14:creationId xmlns:p14="http://schemas.microsoft.com/office/powerpoint/2010/main" val="30356310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13321" y="1541091"/>
            <a:ext cx="7886700" cy="956593"/>
          </a:xfrm>
        </p:spPr>
        <p:txBody>
          <a:bodyPr>
            <a:normAutofit fontScale="90000"/>
          </a:bodyPr>
          <a:lstStyle/>
          <a:p>
            <a:pPr algn="ctr"/>
            <a:r>
              <a:rPr lang="it-IT" dirty="0" smtClean="0"/>
              <a:t>Part III</a:t>
            </a:r>
            <a:br>
              <a:rPr lang="it-IT" dirty="0" smtClean="0"/>
            </a:br>
            <a:r>
              <a:rPr lang="it-IT" dirty="0" smtClean="0"/>
              <a:t/>
            </a:r>
            <a:br>
              <a:rPr lang="it-IT" dirty="0" smtClean="0"/>
            </a:br>
            <a:r>
              <a:rPr lang="it-IT" dirty="0" smtClean="0"/>
              <a:t>The New </a:t>
            </a:r>
            <a:r>
              <a:rPr lang="it-IT" dirty="0" err="1" smtClean="0"/>
              <a:t>Rules</a:t>
            </a:r>
            <a:endParaRPr lang="lv-LV" dirty="0"/>
          </a:p>
        </p:txBody>
      </p:sp>
      <p:sp>
        <p:nvSpPr>
          <p:cNvPr id="3" name="Content Placeholder 2"/>
          <p:cNvSpPr>
            <a:spLocks noGrp="1"/>
          </p:cNvSpPr>
          <p:nvPr>
            <p:ph idx="1"/>
          </p:nvPr>
        </p:nvSpPr>
        <p:spPr>
          <a:xfrm>
            <a:off x="628650" y="3967463"/>
            <a:ext cx="7886700" cy="4351338"/>
          </a:xfrm>
        </p:spPr>
        <p:txBody>
          <a:bodyPr>
            <a:normAutofit/>
          </a:bodyPr>
          <a:lstStyle/>
          <a:p>
            <a:pPr marL="0" indent="0" algn="ctr">
              <a:buNone/>
            </a:pPr>
            <a:r>
              <a:rPr lang="it-IT" dirty="0" smtClean="0"/>
              <a:t>The ADR Directive 2013/11/EU</a:t>
            </a:r>
            <a:endParaRPr lang="lv-LV" dirty="0"/>
          </a:p>
        </p:txBody>
      </p:sp>
    </p:spTree>
    <p:extLst>
      <p:ext uri="{BB962C8B-B14F-4D97-AF65-F5344CB8AC3E}">
        <p14:creationId xmlns:p14="http://schemas.microsoft.com/office/powerpoint/2010/main" val="39831280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45126" y="1339593"/>
            <a:ext cx="7886700" cy="5415434"/>
          </a:xfrm>
        </p:spPr>
        <p:txBody>
          <a:bodyPr>
            <a:normAutofit fontScale="55000" lnSpcReduction="20000"/>
          </a:bodyPr>
          <a:lstStyle/>
          <a:p>
            <a:r>
              <a:rPr lang="en-GB" dirty="0" smtClean="0"/>
              <a:t>The </a:t>
            </a:r>
            <a:r>
              <a:rPr lang="en-GB" dirty="0"/>
              <a:t>aim of the directive is to ensure that all consumers have in all EU Member States the right to access ADR schemes, without prejudice to access a court of law, and without prejudice to domestic legislation providing mandatory ADR solution as a condition to seise a court of law</a:t>
            </a:r>
            <a:r>
              <a:rPr lang="en-GB" dirty="0" smtClean="0"/>
              <a:t>.</a:t>
            </a:r>
          </a:p>
          <a:p>
            <a:endParaRPr lang="en-GB" dirty="0"/>
          </a:p>
          <a:p>
            <a:r>
              <a:rPr lang="en-GB" dirty="0" smtClean="0"/>
              <a:t>Nonetheless</a:t>
            </a:r>
            <a:r>
              <a:rPr lang="en-GB" dirty="0"/>
              <a:t>, its scope of application is limited, since only C2B (and not B2C) are covered by the directive. This means, that, save different possible domestic legislations, the rules are not applicable in B2B disputes. </a:t>
            </a:r>
            <a:endParaRPr lang="en-GB" dirty="0" smtClean="0"/>
          </a:p>
          <a:p>
            <a:endParaRPr lang="en-GB" dirty="0"/>
          </a:p>
          <a:p>
            <a:r>
              <a:rPr lang="en-GB" dirty="0" smtClean="0"/>
              <a:t>Additionally</a:t>
            </a:r>
            <a:r>
              <a:rPr lang="en-GB" dirty="0"/>
              <a:t>, the reduced scope of application is given by the fact that, should the trader not have its seat in the EU, or should the consumer have his/her habitual residence outside the EU, the directive does not apply (art. 2). </a:t>
            </a:r>
            <a:endParaRPr lang="en-GB" dirty="0" smtClean="0"/>
          </a:p>
          <a:p>
            <a:endParaRPr lang="en-GB" dirty="0"/>
          </a:p>
          <a:p>
            <a:r>
              <a:rPr lang="en-GB" dirty="0" smtClean="0"/>
              <a:t>Furthermore</a:t>
            </a:r>
            <a:r>
              <a:rPr lang="en-GB" dirty="0"/>
              <a:t>, the rules that set minimum standards for the quality of the procedure apply only to those ADR centres that </a:t>
            </a:r>
            <a:r>
              <a:rPr lang="en-GB" b="1" i="1" u="sng" dirty="0"/>
              <a:t>require</a:t>
            </a:r>
            <a:r>
              <a:rPr lang="en-GB" dirty="0"/>
              <a:t> their Member State to qualify them as “ADR centre” under the directive. The centres that make such request will be subject to public controls (art. 19</a:t>
            </a:r>
            <a:r>
              <a:rPr lang="en-GB" dirty="0" smtClean="0"/>
              <a:t>).</a:t>
            </a:r>
          </a:p>
          <a:p>
            <a:endParaRPr lang="it-IT" dirty="0"/>
          </a:p>
          <a:p>
            <a:r>
              <a:rPr lang="en-GB" dirty="0"/>
              <a:t>On the other hand, some elements contribute to extend the scope of application of the directive: in particular, the provisions not only apply to cross-border online transactions, but to offline transactions (recitals 4, 16, 40; </a:t>
            </a:r>
            <a:r>
              <a:rPr lang="en-GB" dirty="0" err="1"/>
              <a:t>artt</a:t>
            </a:r>
            <a:r>
              <a:rPr lang="en-GB" dirty="0"/>
              <a:t>. 5 (2) (c), 8 (a)) and to internal transactions as well (art. 2). This has led some Member States to argue that the proposed directive was against the principle of subsidiarity. In spite of the questions raised by some Parliaments of the Member States, the applicability of the directive to purely internal cases has been maintained</a:t>
            </a:r>
            <a:r>
              <a:rPr lang="en-GB" dirty="0" smtClean="0"/>
              <a:t>.</a:t>
            </a:r>
            <a:endParaRPr lang="lv-LV" dirty="0"/>
          </a:p>
        </p:txBody>
      </p:sp>
    </p:spTree>
    <p:extLst>
      <p:ext uri="{BB962C8B-B14F-4D97-AF65-F5344CB8AC3E}">
        <p14:creationId xmlns:p14="http://schemas.microsoft.com/office/powerpoint/2010/main" val="11586483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145058"/>
            <a:ext cx="7886700" cy="5469925"/>
          </a:xfrm>
        </p:spPr>
        <p:txBody>
          <a:bodyPr>
            <a:normAutofit fontScale="40000" lnSpcReduction="20000"/>
          </a:bodyPr>
          <a:lstStyle/>
          <a:p>
            <a:endParaRPr lang="it-IT" dirty="0"/>
          </a:p>
          <a:p>
            <a:r>
              <a:rPr lang="en-GB" sz="3400" dirty="0"/>
              <a:t>To ensure consumers the right to access ADR schemes, the directive tackles 3 main issues </a:t>
            </a:r>
            <a:endParaRPr lang="en-GB" sz="3400" dirty="0" smtClean="0"/>
          </a:p>
          <a:p>
            <a:r>
              <a:rPr lang="en-GB" sz="3400" dirty="0" smtClean="0"/>
              <a:t>1</a:t>
            </a:r>
            <a:r>
              <a:rPr lang="en-GB" sz="3400" dirty="0"/>
              <a:t>) gaps in the coverage of ADR; </a:t>
            </a:r>
            <a:endParaRPr lang="en-GB" sz="3400" dirty="0" smtClean="0"/>
          </a:p>
          <a:p>
            <a:r>
              <a:rPr lang="en-GB" sz="3400" dirty="0" smtClean="0"/>
              <a:t>2</a:t>
            </a:r>
            <a:r>
              <a:rPr lang="en-GB" sz="3400" dirty="0"/>
              <a:t>) lack of awareness of ADR systems and </a:t>
            </a:r>
            <a:endParaRPr lang="en-GB" sz="3400" dirty="0" smtClean="0"/>
          </a:p>
          <a:p>
            <a:r>
              <a:rPr lang="en-GB" sz="3400" dirty="0" smtClean="0"/>
              <a:t>3</a:t>
            </a:r>
            <a:r>
              <a:rPr lang="en-GB" sz="3400" dirty="0"/>
              <a:t>) variable quality of ADR systems. </a:t>
            </a:r>
            <a:endParaRPr lang="en-GB" sz="3400" dirty="0" smtClean="0"/>
          </a:p>
          <a:p>
            <a:endParaRPr lang="en-GB" sz="3400" dirty="0"/>
          </a:p>
          <a:p>
            <a:r>
              <a:rPr lang="en-GB" sz="3400" dirty="0" smtClean="0"/>
              <a:t>To </a:t>
            </a:r>
            <a:r>
              <a:rPr lang="en-GB" sz="3400" dirty="0"/>
              <a:t>ensure that there are no gaps in ADR coverage in EU Member States, the directive imposes an obligation on Member States to grant access to ADR schemes (art. 5). This means that States not having ADR systems are urged to create them. </a:t>
            </a:r>
            <a:endParaRPr lang="en-GB" sz="3400" dirty="0" smtClean="0"/>
          </a:p>
          <a:p>
            <a:endParaRPr lang="it-IT" sz="3400" dirty="0"/>
          </a:p>
          <a:p>
            <a:r>
              <a:rPr lang="en-GB" sz="3400" dirty="0"/>
              <a:t>With regard to the second issue, Member States must ensure that professionals inform clients on the existence of ADR and the possibility to take it (</a:t>
            </a:r>
            <a:r>
              <a:rPr lang="en-GB" sz="3400" dirty="0" err="1"/>
              <a:t>artt</a:t>
            </a:r>
            <a:r>
              <a:rPr lang="en-GB" sz="3400" dirty="0"/>
              <a:t>. 13 ff.). In particular, «</a:t>
            </a:r>
            <a:r>
              <a:rPr lang="en-GB" sz="3400" i="1" dirty="0"/>
              <a:t>Member States shall ensure that traders established on their territories inform consumers about the ADR entity or ADR entities by which those traders are covered, when those traders commit to or are obliged to use those entities to resolve disputes with consumers. That information shall include the website address of the relevant ADR entity or ADR entities</a:t>
            </a:r>
            <a:r>
              <a:rPr lang="en-GB" sz="3400" dirty="0" smtClean="0"/>
              <a:t>».</a:t>
            </a:r>
          </a:p>
          <a:p>
            <a:endParaRPr lang="it-IT" sz="3400" dirty="0"/>
          </a:p>
          <a:p>
            <a:r>
              <a:rPr lang="en-GB" sz="3400" dirty="0"/>
              <a:t>With regard to the last issue, even if the Directive does not entail clear rules on the training of mediators, it imposes on Member States the duty of monitoring national ADR centres (</a:t>
            </a:r>
            <a:r>
              <a:rPr lang="en-GB" sz="3400" dirty="0" err="1"/>
              <a:t>artt</a:t>
            </a:r>
            <a:r>
              <a:rPr lang="en-GB" sz="3400" dirty="0"/>
              <a:t>. 18 ff.), in particular to make sure that quality requirements are respected by the ADR centres (art. 20). These quality requirements are various, and cover obligations for the ADR centres </a:t>
            </a:r>
            <a:r>
              <a:rPr lang="en-GB" sz="3400" dirty="0" err="1"/>
              <a:t>i</a:t>
            </a:r>
            <a:r>
              <a:rPr lang="en-GB" sz="3400" dirty="0"/>
              <a:t>) to offer information (art. 5 (2) (a)); to accept both domestic and cross-border cases (art. 5 (2) e)); iii) to ensure expertise, impartiality and independence (art. 6), transparency (art. 7), effectiveness, and, in particular the obligation that the outcome of the ADR procedure is made available within a period of 90 calendar days (extended of further more 90 days for complex disputes) from the date on which the ADR entity has received the complete complaint file (art. 8 (e)). Moreover, fairness of the procedure (art. 9) must be ensured. </a:t>
            </a:r>
            <a:endParaRPr lang="lv-LV" sz="3400" dirty="0"/>
          </a:p>
        </p:txBody>
      </p:sp>
    </p:spTree>
    <p:extLst>
      <p:ext uri="{BB962C8B-B14F-4D97-AF65-F5344CB8AC3E}">
        <p14:creationId xmlns:p14="http://schemas.microsoft.com/office/powerpoint/2010/main" val="6392625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027907"/>
            <a:ext cx="7886700" cy="5149056"/>
          </a:xfrm>
        </p:spPr>
        <p:txBody>
          <a:bodyPr>
            <a:normAutofit fontScale="55000" lnSpcReduction="20000"/>
          </a:bodyPr>
          <a:lstStyle/>
          <a:p>
            <a:endParaRPr lang="it-IT" dirty="0"/>
          </a:p>
          <a:p>
            <a:r>
              <a:rPr lang="en-GB" sz="3100" dirty="0" smtClean="0"/>
              <a:t>To </a:t>
            </a:r>
            <a:r>
              <a:rPr lang="en-GB" sz="3100" dirty="0"/>
              <a:t>assure protection of the contractually weaker </a:t>
            </a:r>
            <a:r>
              <a:rPr lang="en-GB" sz="3100" dirty="0" smtClean="0"/>
              <a:t>parties Member </a:t>
            </a:r>
            <a:r>
              <a:rPr lang="en-GB" sz="3100" dirty="0"/>
              <a:t>States have to provide that an agreement between a consumer and a trader to submit complaints to an ADR entity is not binding on the consumer if it was concluded before the dispute has arisen and if it has the effect of depriving the consumer of his right to bring an action before the courts for the settlement of the dispute (art. 10). </a:t>
            </a:r>
            <a:endParaRPr lang="en-GB" sz="3100" dirty="0" smtClean="0"/>
          </a:p>
          <a:p>
            <a:r>
              <a:rPr lang="en-GB" sz="3100" dirty="0" smtClean="0"/>
              <a:t>The </a:t>
            </a:r>
            <a:r>
              <a:rPr lang="en-GB" sz="3100" dirty="0"/>
              <a:t>binding nature of the agreement to mediate is </a:t>
            </a:r>
            <a:r>
              <a:rPr lang="en-GB" sz="3100" dirty="0" smtClean="0"/>
              <a:t>weak (Private International Law perspectives).</a:t>
            </a:r>
            <a:endParaRPr lang="it-IT" sz="3100" dirty="0"/>
          </a:p>
          <a:p>
            <a:r>
              <a:rPr lang="en-GB" sz="3100" dirty="0" smtClean="0"/>
              <a:t>The </a:t>
            </a:r>
            <a:r>
              <a:rPr lang="en-GB" sz="3100" dirty="0"/>
              <a:t>same provision obliges </a:t>
            </a:r>
            <a:r>
              <a:rPr lang="en-US" sz="3100" dirty="0"/>
              <a:t>Member States to </a:t>
            </a:r>
            <a:r>
              <a:rPr lang="en-US" sz="3100" dirty="0" err="1"/>
              <a:t>recognise</a:t>
            </a:r>
            <a:r>
              <a:rPr lang="en-US" sz="3100" dirty="0"/>
              <a:t> binding effects of the solutions of ADR procedures which aim at resolving the dispute by imposing a solution. This is however subject to the condition that both parties, and not the consumer alone, were informed of its binding nature in advance and accepted this, save for trader who do not have to specifically accept this binding nature if domestic rules already provide that solutions are binding on traders.</a:t>
            </a:r>
            <a:endParaRPr lang="it-IT" sz="3100" dirty="0"/>
          </a:p>
          <a:p>
            <a:r>
              <a:rPr lang="en-GB" sz="3100" dirty="0"/>
              <a:t>With regard to the relationship between ADR and access to court, always in an attempt not to discourage judicial protection, the directive, with a provision that is similar to the Mediation Directive, prescribes that ADR procedures do not negatively affect limitation or prescription of rights (art. 12).</a:t>
            </a:r>
            <a:endParaRPr lang="it-IT" sz="3100" dirty="0"/>
          </a:p>
          <a:p>
            <a:r>
              <a:rPr lang="it-IT" sz="3100" dirty="0" smtClean="0"/>
              <a:t>The </a:t>
            </a:r>
            <a:r>
              <a:rPr lang="en-GB" sz="3100" dirty="0" smtClean="0"/>
              <a:t>instrument </a:t>
            </a:r>
            <a:r>
              <a:rPr lang="en-GB" sz="3100" dirty="0"/>
              <a:t>in no way provides for rules on the territorial competence of the ADR centres, both in internal and in cross-border cases: this solution is consistent with the founding principles of the directive. No rule on territorial competence is given since the centre is supposed to be freely chosen by the parties. </a:t>
            </a:r>
            <a:endParaRPr lang="en-GB" sz="3100" dirty="0" smtClean="0"/>
          </a:p>
          <a:p>
            <a:r>
              <a:rPr lang="en-GB" sz="3100" dirty="0" smtClean="0"/>
              <a:t>Possible issues of territorial competence in cases of mandatory mediation.</a:t>
            </a:r>
            <a:endParaRPr lang="lv-LV" sz="3100" dirty="0"/>
          </a:p>
        </p:txBody>
      </p:sp>
    </p:spTree>
    <p:extLst>
      <p:ext uri="{BB962C8B-B14F-4D97-AF65-F5344CB8AC3E}">
        <p14:creationId xmlns:p14="http://schemas.microsoft.com/office/powerpoint/2010/main" val="3915562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8123"/>
            <a:ext cx="7886700" cy="956593"/>
          </a:xfrm>
        </p:spPr>
        <p:txBody>
          <a:bodyPr/>
          <a:lstStyle/>
          <a:p>
            <a:r>
              <a:rPr lang="it-IT" dirty="0" smtClean="0"/>
              <a:t>The ODR Regulation 254/2013</a:t>
            </a:r>
            <a:endParaRPr lang="lv-LV" dirty="0"/>
          </a:p>
        </p:txBody>
      </p:sp>
      <p:sp>
        <p:nvSpPr>
          <p:cNvPr id="3" name="Content Placeholder 2"/>
          <p:cNvSpPr>
            <a:spLocks noGrp="1"/>
          </p:cNvSpPr>
          <p:nvPr>
            <p:ph idx="1"/>
          </p:nvPr>
        </p:nvSpPr>
        <p:spPr>
          <a:xfrm>
            <a:off x="678077" y="1027907"/>
            <a:ext cx="7886700" cy="4351338"/>
          </a:xfrm>
        </p:spPr>
        <p:txBody>
          <a:bodyPr>
            <a:noAutofit/>
          </a:bodyPr>
          <a:lstStyle/>
          <a:p>
            <a:r>
              <a:rPr lang="en-GB" sz="1300" dirty="0" smtClean="0"/>
              <a:t>The </a:t>
            </a:r>
            <a:r>
              <a:rPr lang="en-GB" sz="1300" dirty="0"/>
              <a:t>purpose of the ODR Regulation is, through the achievement of a high level of consumer protection, to contribute to the proper functioning of the internal market, and in particular of its digital dimension by providing a European ODR platform (‘ODR platform’) facilitating the independent, impartial, transparent, effective, fast and fair out-of-court resolution of disputes between consumers and traders online. To this purpose, the regulation seeks to introduce an online entry-point for online dispute resolution. </a:t>
            </a:r>
            <a:endParaRPr lang="en-GB" sz="1300" dirty="0" smtClean="0"/>
          </a:p>
          <a:p>
            <a:r>
              <a:rPr lang="en-GB" sz="1300" dirty="0" smtClean="0"/>
              <a:t>The </a:t>
            </a:r>
            <a:r>
              <a:rPr lang="en-GB" sz="1300" dirty="0"/>
              <a:t>ODR Regulation only applies to C2B (but also to B2C) disputes related to e-commerce (whilst the directive also applies to offline transactions</a:t>
            </a:r>
            <a:r>
              <a:rPr lang="en-GB" sz="1300" dirty="0" smtClean="0"/>
              <a:t>).</a:t>
            </a:r>
          </a:p>
          <a:p>
            <a:r>
              <a:rPr lang="en-GB" sz="1300" dirty="0" smtClean="0"/>
              <a:t> The </a:t>
            </a:r>
            <a:r>
              <a:rPr lang="en-GB" sz="1300" dirty="0"/>
              <a:t>ODR Regulation </a:t>
            </a:r>
            <a:r>
              <a:rPr lang="en-GB" sz="1300" dirty="0" smtClean="0"/>
              <a:t> applies also </a:t>
            </a:r>
            <a:r>
              <a:rPr lang="en-GB" sz="1300" dirty="0"/>
              <a:t>to pure internally disputes.</a:t>
            </a:r>
            <a:endParaRPr lang="it-IT" sz="1300" dirty="0"/>
          </a:p>
          <a:p>
            <a:r>
              <a:rPr lang="en-GB" sz="1300" dirty="0"/>
              <a:t>The Platform should be in all official languages and free of </a:t>
            </a:r>
            <a:r>
              <a:rPr lang="en-GB" sz="1300" dirty="0" smtClean="0"/>
              <a:t>charge (who is going to pay: the EU? The Market? Traders?). </a:t>
            </a:r>
          </a:p>
          <a:p>
            <a:r>
              <a:rPr lang="en-GB" sz="1300" dirty="0" smtClean="0"/>
              <a:t>Once </a:t>
            </a:r>
            <a:r>
              <a:rPr lang="en-GB" sz="1300" dirty="0"/>
              <a:t>filled the petition online, the Platform automatically </a:t>
            </a:r>
            <a:r>
              <a:rPr lang="en-GB" sz="1300" dirty="0" smtClean="0"/>
              <a:t>send </a:t>
            </a:r>
            <a:r>
              <a:rPr lang="en-GB" sz="1300" dirty="0"/>
              <a:t>the petition the ADR centre that has been chosen by the parties (art. 9 (6)). The Platform also offers an electronic case management tool free of </a:t>
            </a:r>
            <a:r>
              <a:rPr lang="en-GB" sz="1300" dirty="0" smtClean="0"/>
              <a:t>charge to conduct </a:t>
            </a:r>
            <a:r>
              <a:rPr lang="en-GB" sz="1300" dirty="0"/>
              <a:t>the dispute resolution procedure online through the ODR platform itself (art. 5 (4) (d)). </a:t>
            </a:r>
            <a:endParaRPr lang="en-GB" sz="1300" dirty="0" smtClean="0"/>
          </a:p>
          <a:p>
            <a:r>
              <a:rPr lang="en-GB" sz="1300" dirty="0" smtClean="0"/>
              <a:t>The </a:t>
            </a:r>
            <a:r>
              <a:rPr lang="en-GB" sz="1300" dirty="0"/>
              <a:t>Platform will provide a feedback system which will allow the parties to express their views on the functioning of the ODR platform and on the ADR centre that handled their </a:t>
            </a:r>
            <a:r>
              <a:rPr lang="en-GB" sz="1300" dirty="0" smtClean="0"/>
              <a:t>dispute (but not on the counterparty!). </a:t>
            </a:r>
          </a:p>
          <a:p>
            <a:r>
              <a:rPr lang="en-GB" sz="1300" dirty="0" smtClean="0"/>
              <a:t>Art</a:t>
            </a:r>
            <a:r>
              <a:rPr lang="en-GB" sz="1300" dirty="0"/>
              <a:t>. 4 (1) (</a:t>
            </a:r>
            <a:r>
              <a:rPr lang="en-GB" sz="1300" dirty="0" err="1"/>
              <a:t>i</a:t>
            </a:r>
            <a:r>
              <a:rPr lang="en-GB" sz="1300" dirty="0"/>
              <a:t>) ODR Regulation), the market will exclude </a:t>
            </a:r>
            <a:r>
              <a:rPr lang="en-GB" sz="1300" dirty="0" smtClean="0"/>
              <a:t>bad operators </a:t>
            </a:r>
            <a:r>
              <a:rPr lang="en-GB" sz="1300" dirty="0"/>
              <a:t>from the market. </a:t>
            </a:r>
            <a:endParaRPr lang="it-IT" sz="1300" dirty="0"/>
          </a:p>
          <a:p>
            <a:r>
              <a:rPr lang="en-GB" sz="1300" dirty="0" smtClean="0"/>
              <a:t>Online </a:t>
            </a:r>
            <a:r>
              <a:rPr lang="en-GB" sz="1300" dirty="0"/>
              <a:t>traders established within the Union shall provide on their websites an electronic link to the ODR platform (art. 14 (1)). </a:t>
            </a:r>
            <a:endParaRPr lang="en-GB" sz="1300" dirty="0" smtClean="0"/>
          </a:p>
          <a:p>
            <a:r>
              <a:rPr lang="en-GB" sz="1300" dirty="0" smtClean="0"/>
              <a:t>Traders </a:t>
            </a:r>
            <a:r>
              <a:rPr lang="en-GB" sz="1300" dirty="0"/>
              <a:t>committed or obliged to use ADR to resolve disputes with consumers, shall inform consumers about the existence of the ODR Platform and the possibility of using the ODR Platform for resolving their disputes (art. 14 (2)). </a:t>
            </a:r>
            <a:endParaRPr lang="en-GB" sz="1300" dirty="0" smtClean="0"/>
          </a:p>
          <a:p>
            <a:r>
              <a:rPr lang="en-GB" sz="1300" dirty="0" smtClean="0"/>
              <a:t>Should </a:t>
            </a:r>
            <a:r>
              <a:rPr lang="en-GB" sz="1300" dirty="0"/>
              <a:t>the parties not agree upon an ADR centre within 30 days after submission of the complaint, the complaint will not be further processed by the Platform</a:t>
            </a:r>
            <a:r>
              <a:rPr lang="en-GB" sz="1300" dirty="0" smtClean="0"/>
              <a:t>.</a:t>
            </a:r>
            <a:endParaRPr lang="lv-LV" sz="1300" dirty="0"/>
          </a:p>
        </p:txBody>
      </p:sp>
    </p:spTree>
    <p:extLst>
      <p:ext uri="{BB962C8B-B14F-4D97-AF65-F5344CB8AC3E}">
        <p14:creationId xmlns:p14="http://schemas.microsoft.com/office/powerpoint/2010/main" val="32591451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734096"/>
            <a:ext cx="7886700" cy="956593"/>
          </a:xfrm>
        </p:spPr>
        <p:txBody>
          <a:bodyPr>
            <a:normAutofit fontScale="90000"/>
          </a:bodyPr>
          <a:lstStyle/>
          <a:p>
            <a:r>
              <a:rPr lang="en-GB" b="1" dirty="0" smtClean="0"/>
              <a:t>The effectiveness (?)</a:t>
            </a:r>
            <a:br>
              <a:rPr lang="en-GB" b="1" dirty="0" smtClean="0"/>
            </a:br>
            <a:r>
              <a:rPr lang="en-GB" b="1" dirty="0" smtClean="0"/>
              <a:t>of </a:t>
            </a:r>
            <a:r>
              <a:rPr lang="en-GB" b="1" dirty="0"/>
              <a:t>online ADR </a:t>
            </a:r>
            <a:r>
              <a:rPr lang="en-GB" b="1" dirty="0" smtClean="0"/>
              <a:t>under</a:t>
            </a:r>
            <a:br>
              <a:rPr lang="en-GB" b="1" dirty="0" smtClean="0"/>
            </a:br>
            <a:r>
              <a:rPr lang="en-GB" b="1" dirty="0" smtClean="0"/>
              <a:t>the </a:t>
            </a:r>
            <a:r>
              <a:rPr lang="en-GB" b="1" dirty="0"/>
              <a:t>current EU legal framework</a:t>
            </a:r>
            <a:r>
              <a:rPr lang="it-IT" dirty="0"/>
              <a:t/>
            </a:r>
            <a:br>
              <a:rPr lang="it-IT" dirty="0"/>
            </a:br>
            <a:endParaRPr lang="lv-LV" dirty="0"/>
          </a:p>
        </p:txBody>
      </p:sp>
      <p:sp>
        <p:nvSpPr>
          <p:cNvPr id="3" name="Content Placeholder 2"/>
          <p:cNvSpPr>
            <a:spLocks noGrp="1"/>
          </p:cNvSpPr>
          <p:nvPr>
            <p:ph idx="1"/>
          </p:nvPr>
        </p:nvSpPr>
        <p:spPr/>
        <p:txBody>
          <a:bodyPr>
            <a:normAutofit fontScale="62500" lnSpcReduction="20000"/>
          </a:bodyPr>
          <a:lstStyle/>
          <a:p>
            <a:pPr marL="0" indent="0">
              <a:buNone/>
            </a:pPr>
            <a:endParaRPr lang="it-IT" dirty="0"/>
          </a:p>
          <a:p>
            <a:r>
              <a:rPr lang="en-GB" dirty="0" smtClean="0"/>
              <a:t>Practical </a:t>
            </a:r>
            <a:r>
              <a:rPr lang="en-GB" dirty="0"/>
              <a:t>data on online ADR in </a:t>
            </a:r>
            <a:r>
              <a:rPr lang="en-GB" dirty="0" smtClean="0"/>
              <a:t>general: </a:t>
            </a:r>
            <a:r>
              <a:rPr lang="en-GB" dirty="0" err="1" smtClean="0"/>
              <a:t>Belmed</a:t>
            </a:r>
            <a:r>
              <a:rPr lang="en-GB" dirty="0" smtClean="0"/>
              <a:t>, out of 379 cases, 25 </a:t>
            </a:r>
            <a:r>
              <a:rPr lang="en-GB" dirty="0"/>
              <a:t>were settled (a number which is not great, but that is nonetheless double of the mediations that have been rejected by the parties).</a:t>
            </a:r>
            <a:endParaRPr lang="it-IT" dirty="0"/>
          </a:p>
          <a:p>
            <a:r>
              <a:rPr lang="en-GB" dirty="0" smtClean="0"/>
              <a:t>New </a:t>
            </a:r>
            <a:r>
              <a:rPr lang="en-GB" dirty="0"/>
              <a:t>rules are indeed likely to boost confidence in online </a:t>
            </a:r>
            <a:r>
              <a:rPr lang="en-GB" dirty="0" smtClean="0"/>
              <a:t>market:</a:t>
            </a:r>
          </a:p>
          <a:p>
            <a:r>
              <a:rPr lang="en-GB" dirty="0" smtClean="0"/>
              <a:t>However:</a:t>
            </a:r>
          </a:p>
          <a:p>
            <a:r>
              <a:rPr lang="en-GB" dirty="0" smtClean="0"/>
              <a:t>- think of the mediator/negotiation skills = active emphatic listening is not possible here. Only </a:t>
            </a:r>
            <a:r>
              <a:rPr lang="en-GB" dirty="0"/>
              <a:t>where the parties are physically present mediators and conciliators, and in general third parties that are supposed to help consumers and traders find an amicable solution, can most effectively investigate the interests of the parties behind their positions. Active and empathetic listening that mediators employ to teach the parties the interests behind their positions is better suited for meeting where the parties are physically present. Where this active and empathic listening is not possible, or </a:t>
            </a:r>
            <a:r>
              <a:rPr lang="en-GB" dirty="0" smtClean="0"/>
              <a:t>is not </a:t>
            </a:r>
            <a:r>
              <a:rPr lang="en-GB" dirty="0"/>
              <a:t>effective at least for online mediation, the possibility for the impartial third party to help consumers and traders, drops, hence reducing the possibility for them to reach amicable solutions. It thus remains to be seen to what extent these new rules will in practice attain their results. </a:t>
            </a:r>
            <a:endParaRPr lang="it-IT" dirty="0"/>
          </a:p>
        </p:txBody>
      </p:sp>
    </p:spTree>
    <p:extLst>
      <p:ext uri="{BB962C8B-B14F-4D97-AF65-F5344CB8AC3E}">
        <p14:creationId xmlns:p14="http://schemas.microsoft.com/office/powerpoint/2010/main" val="34477245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09883" y="1240739"/>
            <a:ext cx="7886700" cy="4351338"/>
          </a:xfrm>
        </p:spPr>
        <p:txBody>
          <a:bodyPr>
            <a:normAutofit lnSpcReduction="10000"/>
          </a:bodyPr>
          <a:lstStyle/>
          <a:p>
            <a:r>
              <a:rPr lang="en-GB" altLang="it-IT" dirty="0"/>
              <a:t>According to EU </a:t>
            </a:r>
            <a:r>
              <a:rPr lang="en-GB" altLang="it-IT" dirty="0" smtClean="0"/>
              <a:t>law (Directive 2008/52), </a:t>
            </a:r>
            <a:r>
              <a:rPr lang="en-GB" altLang="it-IT" dirty="0"/>
              <a:t>mediation is a structured procedure, regardless the name given to this procedure by the domestic legislation, where two or more parties to a dispute try, on a voluntary basis, to reach an agreement with the help and the assistance of a mediator. </a:t>
            </a:r>
            <a:endParaRPr lang="en-GB" altLang="it-IT" dirty="0" smtClean="0"/>
          </a:p>
          <a:p>
            <a:endParaRPr lang="en-GB" altLang="it-IT" dirty="0"/>
          </a:p>
          <a:p>
            <a:r>
              <a:rPr lang="en-GB" altLang="it-IT" dirty="0" smtClean="0"/>
              <a:t>Compulsory </a:t>
            </a:r>
            <a:r>
              <a:rPr lang="en-GB" altLang="it-IT" dirty="0"/>
              <a:t>in </a:t>
            </a:r>
            <a:r>
              <a:rPr lang="en-GB" altLang="it-IT" dirty="0" smtClean="0"/>
              <a:t>nature?</a:t>
            </a:r>
          </a:p>
          <a:p>
            <a:endParaRPr lang="en-GB" altLang="it-IT" dirty="0"/>
          </a:p>
          <a:p>
            <a:r>
              <a:rPr lang="en-GB" altLang="it-IT" dirty="0"/>
              <a:t>Who can be mediator</a:t>
            </a:r>
            <a:r>
              <a:rPr lang="en-GB" altLang="it-IT" dirty="0" smtClean="0"/>
              <a:t>?</a:t>
            </a:r>
            <a:endParaRPr lang="it-IT" altLang="it-IT" dirty="0"/>
          </a:p>
          <a:p>
            <a:endParaRPr lang="lv-LV" dirty="0"/>
          </a:p>
        </p:txBody>
      </p:sp>
    </p:spTree>
    <p:extLst>
      <p:ext uri="{BB962C8B-B14F-4D97-AF65-F5344CB8AC3E}">
        <p14:creationId xmlns:p14="http://schemas.microsoft.com/office/powerpoint/2010/main" val="29326413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303110"/>
            <a:ext cx="7886700" cy="4351338"/>
          </a:xfrm>
        </p:spPr>
        <p:txBody>
          <a:bodyPr>
            <a:normAutofit fontScale="77500" lnSpcReduction="20000"/>
          </a:bodyPr>
          <a:lstStyle/>
          <a:p>
            <a:r>
              <a:rPr lang="en-GB" dirty="0"/>
              <a:t>- the fact that that the Platform will provide a feedback system which will allow the parties to express their views on the functioning of the ODR platform and on the ADR centre which has handled their dispute does not seem, alone taken, enough to strengthen online commerce. Buyers will not always, if they will, check the feedback system provided by the Platform before buying. Should they do so, it has also to be taken into consideration that buyers will not have any information on how the trader has been rated.</a:t>
            </a:r>
            <a:r>
              <a:rPr lang="en-US" dirty="0"/>
              <a:t> </a:t>
            </a:r>
            <a:endParaRPr lang="it-IT" dirty="0"/>
          </a:p>
          <a:p>
            <a:r>
              <a:rPr lang="en-US" dirty="0"/>
              <a:t>- issues of financing ADR </a:t>
            </a:r>
            <a:r>
              <a:rPr lang="en-US" dirty="0" err="1"/>
              <a:t>centres</a:t>
            </a:r>
            <a:r>
              <a:rPr lang="en-US" dirty="0"/>
              <a:t>, not taken into consideration by the regulation, who nonetheless imposes neutrality and impartiality of </a:t>
            </a:r>
            <a:r>
              <a:rPr lang="en-US" dirty="0" err="1"/>
              <a:t>centres</a:t>
            </a:r>
            <a:r>
              <a:rPr lang="en-US" dirty="0"/>
              <a:t>.</a:t>
            </a:r>
          </a:p>
          <a:p>
            <a:r>
              <a:rPr lang="en-US" dirty="0"/>
              <a:t>- ADR </a:t>
            </a:r>
            <a:r>
              <a:rPr lang="en-US" dirty="0" err="1"/>
              <a:t>centres</a:t>
            </a:r>
            <a:r>
              <a:rPr lang="en-US" dirty="0"/>
              <a:t> are not “automatic negotiation”, which would reduce reduces costs. For disputes whose value is not significant, the costs of online mediation could still be higher than the value of the claim. </a:t>
            </a:r>
            <a:endParaRPr lang="it-IT" dirty="0"/>
          </a:p>
          <a:p>
            <a:endParaRPr lang="lv-LV" dirty="0"/>
          </a:p>
        </p:txBody>
      </p:sp>
    </p:spTree>
    <p:extLst>
      <p:ext uri="{BB962C8B-B14F-4D97-AF65-F5344CB8AC3E}">
        <p14:creationId xmlns:p14="http://schemas.microsoft.com/office/powerpoint/2010/main" val="538947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421864"/>
            <a:ext cx="7886700" cy="4351338"/>
          </a:xfrm>
        </p:spPr>
        <p:txBody>
          <a:bodyPr/>
          <a:lstStyle/>
          <a:p>
            <a:pPr marL="0" indent="0">
              <a:buNone/>
            </a:pPr>
            <a:endParaRPr lang="it-IT" dirty="0" smtClean="0"/>
          </a:p>
          <a:p>
            <a:pPr marL="0" indent="0">
              <a:buNone/>
            </a:pPr>
            <a:endParaRPr lang="it-IT" dirty="0"/>
          </a:p>
          <a:p>
            <a:pPr marL="0" indent="0" algn="ctr">
              <a:buNone/>
            </a:pPr>
            <a:r>
              <a:rPr lang="it-IT" dirty="0" err="1" smtClean="0"/>
              <a:t>Thank</a:t>
            </a:r>
            <a:r>
              <a:rPr lang="it-IT" dirty="0" smtClean="0"/>
              <a:t> </a:t>
            </a:r>
            <a:r>
              <a:rPr lang="it-IT" dirty="0" err="1" smtClean="0"/>
              <a:t>you</a:t>
            </a:r>
            <a:r>
              <a:rPr lang="it-IT" dirty="0" smtClean="0"/>
              <a:t> for </a:t>
            </a:r>
            <a:r>
              <a:rPr lang="it-IT" dirty="0" err="1" smtClean="0"/>
              <a:t>your</a:t>
            </a:r>
            <a:r>
              <a:rPr lang="it-IT" dirty="0" smtClean="0"/>
              <a:t> </a:t>
            </a:r>
            <a:r>
              <a:rPr lang="it-IT" dirty="0" err="1" smtClean="0"/>
              <a:t>attention</a:t>
            </a:r>
            <a:r>
              <a:rPr lang="it-IT" dirty="0" smtClean="0"/>
              <a:t>!</a:t>
            </a:r>
          </a:p>
          <a:p>
            <a:pPr marL="0" indent="0" algn="ctr">
              <a:buNone/>
            </a:pPr>
            <a:endParaRPr lang="it-IT" dirty="0"/>
          </a:p>
          <a:p>
            <a:pPr marL="0" indent="0" algn="ctr">
              <a:buNone/>
            </a:pPr>
            <a:r>
              <a:rPr lang="it-IT" dirty="0" smtClean="0"/>
              <a:t>stefano.dominelli@edu.unige.it</a:t>
            </a:r>
            <a:endParaRPr lang="lv-LV" dirty="0"/>
          </a:p>
        </p:txBody>
      </p:sp>
    </p:spTree>
    <p:extLst>
      <p:ext uri="{BB962C8B-B14F-4D97-AF65-F5344CB8AC3E}">
        <p14:creationId xmlns:p14="http://schemas.microsoft.com/office/powerpoint/2010/main" val="35207827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086" y="76551"/>
            <a:ext cx="7886700" cy="956593"/>
          </a:xfrm>
        </p:spPr>
        <p:txBody>
          <a:bodyPr>
            <a:normAutofit fontScale="90000"/>
          </a:bodyPr>
          <a:lstStyle/>
          <a:p>
            <a:pPr algn="ctr"/>
            <a:r>
              <a:rPr lang="it-IT" i="1" dirty="0" err="1"/>
              <a:t>Doctrinal</a:t>
            </a:r>
            <a:r>
              <a:rPr lang="it-IT" i="1" dirty="0"/>
              <a:t> and legal </a:t>
            </a:r>
            <a:r>
              <a:rPr lang="it-IT" i="1" dirty="0" smtClean="0"/>
              <a:t/>
            </a:r>
            <a:br>
              <a:rPr lang="it-IT" i="1" dirty="0" smtClean="0"/>
            </a:br>
            <a:r>
              <a:rPr lang="it-IT" i="1" dirty="0" err="1" smtClean="0"/>
              <a:t>approaches</a:t>
            </a:r>
            <a:r>
              <a:rPr lang="it-IT" i="1" dirty="0" smtClean="0"/>
              <a:t> </a:t>
            </a:r>
            <a:r>
              <a:rPr lang="it-IT" i="1" dirty="0"/>
              <a:t>to </a:t>
            </a:r>
            <a:r>
              <a:rPr lang="it-IT" i="1" dirty="0" err="1"/>
              <a:t>mediation</a:t>
            </a:r>
            <a:endParaRPr lang="lv-LV" dirty="0"/>
          </a:p>
        </p:txBody>
      </p:sp>
      <p:sp>
        <p:nvSpPr>
          <p:cNvPr id="3" name="Content Placeholder 2"/>
          <p:cNvSpPr>
            <a:spLocks noGrp="1"/>
          </p:cNvSpPr>
          <p:nvPr>
            <p:ph idx="1"/>
          </p:nvPr>
        </p:nvSpPr>
        <p:spPr>
          <a:xfrm>
            <a:off x="834595" y="1776199"/>
            <a:ext cx="7886700" cy="4351338"/>
          </a:xfrm>
        </p:spPr>
        <p:txBody>
          <a:bodyPr>
            <a:normAutofit fontScale="92500" lnSpcReduction="20000"/>
          </a:bodyPr>
          <a:lstStyle/>
          <a:p>
            <a:r>
              <a:rPr lang="it-IT" altLang="it-IT" dirty="0"/>
              <a:t>The </a:t>
            </a:r>
            <a:r>
              <a:rPr lang="it-IT" altLang="it-IT" dirty="0" err="1"/>
              <a:t>original</a:t>
            </a:r>
            <a:r>
              <a:rPr lang="it-IT" altLang="it-IT" dirty="0"/>
              <a:t> </a:t>
            </a:r>
            <a:r>
              <a:rPr lang="it-IT" altLang="it-IT" dirty="0" err="1"/>
              <a:t>procedures</a:t>
            </a:r>
            <a:r>
              <a:rPr lang="it-IT" altLang="it-IT" dirty="0"/>
              <a:t> </a:t>
            </a:r>
            <a:r>
              <a:rPr lang="it-IT" altLang="it-IT" dirty="0" err="1"/>
              <a:t>subject</a:t>
            </a:r>
            <a:r>
              <a:rPr lang="it-IT" altLang="it-IT" dirty="0"/>
              <a:t> to </a:t>
            </a:r>
            <a:r>
              <a:rPr lang="it-IT" altLang="it-IT" dirty="0" err="1" smtClean="0"/>
              <a:t>mediation</a:t>
            </a:r>
            <a:endParaRPr lang="it-IT" altLang="it-IT" dirty="0" smtClean="0"/>
          </a:p>
          <a:p>
            <a:endParaRPr lang="it-IT" altLang="it-IT" dirty="0"/>
          </a:p>
          <a:p>
            <a:r>
              <a:rPr lang="it-IT" altLang="it-IT" dirty="0"/>
              <a:t>Life-long </a:t>
            </a:r>
            <a:r>
              <a:rPr lang="it-IT" altLang="it-IT" dirty="0" err="1"/>
              <a:t>relationships</a:t>
            </a:r>
            <a:r>
              <a:rPr lang="it-IT" altLang="it-IT" dirty="0"/>
              <a:t> and </a:t>
            </a:r>
            <a:r>
              <a:rPr lang="it-IT" altLang="it-IT" dirty="0" err="1"/>
              <a:t>one</a:t>
            </a:r>
            <a:r>
              <a:rPr lang="it-IT" altLang="it-IT" dirty="0"/>
              <a:t>-life </a:t>
            </a:r>
            <a:r>
              <a:rPr lang="it-IT" altLang="it-IT" dirty="0" err="1"/>
              <a:t>accident</a:t>
            </a:r>
            <a:r>
              <a:rPr lang="it-IT" altLang="it-IT" dirty="0"/>
              <a:t> </a:t>
            </a:r>
            <a:r>
              <a:rPr lang="it-IT" altLang="it-IT" dirty="0" err="1"/>
              <a:t>relationships</a:t>
            </a:r>
            <a:r>
              <a:rPr lang="it-IT" altLang="it-IT" dirty="0"/>
              <a:t>: the </a:t>
            </a:r>
            <a:r>
              <a:rPr lang="it-IT" altLang="it-IT" dirty="0" err="1"/>
              <a:t>effectiveness</a:t>
            </a:r>
            <a:r>
              <a:rPr lang="it-IT" altLang="it-IT" dirty="0"/>
              <a:t> of </a:t>
            </a:r>
            <a:r>
              <a:rPr lang="it-IT" altLang="it-IT" dirty="0" err="1" smtClean="0"/>
              <a:t>mediation</a:t>
            </a:r>
            <a:endParaRPr lang="it-IT" altLang="it-IT" dirty="0" smtClean="0"/>
          </a:p>
          <a:p>
            <a:endParaRPr lang="it-IT" altLang="it-IT" dirty="0"/>
          </a:p>
          <a:p>
            <a:r>
              <a:rPr lang="it-IT" altLang="it-IT" dirty="0" smtClean="0"/>
              <a:t>The </a:t>
            </a:r>
            <a:r>
              <a:rPr lang="it-IT" altLang="it-IT" dirty="0" err="1"/>
              <a:t>result</a:t>
            </a:r>
            <a:r>
              <a:rPr lang="it-IT" altLang="it-IT" dirty="0"/>
              <a:t> of </a:t>
            </a:r>
            <a:r>
              <a:rPr lang="it-IT" altLang="it-IT" dirty="0" err="1"/>
              <a:t>mediation</a:t>
            </a:r>
            <a:r>
              <a:rPr lang="it-IT" altLang="it-IT" dirty="0"/>
              <a:t>: a private </a:t>
            </a:r>
            <a:r>
              <a:rPr lang="it-IT" altLang="it-IT" dirty="0" err="1" smtClean="0"/>
              <a:t>agreement</a:t>
            </a:r>
            <a:endParaRPr lang="it-IT" altLang="it-IT" dirty="0" smtClean="0"/>
          </a:p>
          <a:p>
            <a:endParaRPr lang="it-IT" altLang="it-IT" dirty="0"/>
          </a:p>
          <a:p>
            <a:r>
              <a:rPr lang="it-IT" altLang="it-IT" dirty="0"/>
              <a:t>General positive </a:t>
            </a:r>
            <a:r>
              <a:rPr lang="it-IT" altLang="it-IT" dirty="0" err="1"/>
              <a:t>outputs</a:t>
            </a:r>
            <a:r>
              <a:rPr lang="it-IT" altLang="it-IT" dirty="0"/>
              <a:t> of </a:t>
            </a:r>
            <a:r>
              <a:rPr lang="it-IT" altLang="it-IT" dirty="0" err="1"/>
              <a:t>mediation</a:t>
            </a:r>
            <a:r>
              <a:rPr lang="it-IT" altLang="it-IT" dirty="0"/>
              <a:t> for the parties and the </a:t>
            </a:r>
            <a:r>
              <a:rPr lang="it-IT" altLang="it-IT" dirty="0" err="1"/>
              <a:t>judicial</a:t>
            </a:r>
            <a:r>
              <a:rPr lang="it-IT" altLang="it-IT" dirty="0"/>
              <a:t> </a:t>
            </a:r>
            <a:r>
              <a:rPr lang="it-IT" altLang="it-IT" dirty="0" err="1" smtClean="0"/>
              <a:t>system</a:t>
            </a:r>
            <a:endParaRPr lang="it-IT" altLang="it-IT" dirty="0" smtClean="0"/>
          </a:p>
          <a:p>
            <a:endParaRPr lang="it-IT" altLang="it-IT" dirty="0"/>
          </a:p>
          <a:p>
            <a:r>
              <a:rPr lang="it-IT" altLang="it-IT" dirty="0"/>
              <a:t>Legal </a:t>
            </a:r>
            <a:r>
              <a:rPr lang="it-IT" altLang="it-IT" dirty="0" err="1"/>
              <a:t>approaches</a:t>
            </a:r>
            <a:r>
              <a:rPr lang="it-IT" altLang="it-IT" dirty="0"/>
              <a:t>: a bottom-up </a:t>
            </a:r>
            <a:r>
              <a:rPr lang="it-IT" altLang="it-IT" dirty="0" err="1" smtClean="0"/>
              <a:t>regulation</a:t>
            </a:r>
            <a:endParaRPr lang="it-IT" altLang="it-IT" dirty="0"/>
          </a:p>
        </p:txBody>
      </p:sp>
    </p:spTree>
    <p:extLst>
      <p:ext uri="{BB962C8B-B14F-4D97-AF65-F5344CB8AC3E}">
        <p14:creationId xmlns:p14="http://schemas.microsoft.com/office/powerpoint/2010/main" val="40698685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39179" y="71314"/>
            <a:ext cx="7886700" cy="956593"/>
          </a:xfrm>
        </p:spPr>
        <p:txBody>
          <a:bodyPr/>
          <a:lstStyle/>
          <a:p>
            <a:r>
              <a:rPr lang="en-GB" i="1" dirty="0"/>
              <a:t>Mediation and negotiation</a:t>
            </a:r>
            <a:endParaRPr lang="lv-LV" dirty="0"/>
          </a:p>
        </p:txBody>
      </p:sp>
      <p:sp>
        <p:nvSpPr>
          <p:cNvPr id="3" name="Content Placeholder 2"/>
          <p:cNvSpPr>
            <a:spLocks noGrp="1"/>
          </p:cNvSpPr>
          <p:nvPr>
            <p:ph idx="1"/>
          </p:nvPr>
        </p:nvSpPr>
        <p:spPr/>
        <p:txBody>
          <a:bodyPr/>
          <a:lstStyle/>
          <a:p>
            <a:r>
              <a:rPr lang="it-IT" dirty="0" smtClean="0"/>
              <a:t>Are </a:t>
            </a:r>
            <a:r>
              <a:rPr lang="it-IT" dirty="0" err="1" smtClean="0"/>
              <a:t>there</a:t>
            </a:r>
            <a:r>
              <a:rPr lang="it-IT" dirty="0" smtClean="0"/>
              <a:t> (</a:t>
            </a:r>
            <a:r>
              <a:rPr lang="it-IT" dirty="0" err="1" smtClean="0"/>
              <a:t>theorical</a:t>
            </a:r>
            <a:r>
              <a:rPr lang="it-IT" dirty="0" smtClean="0"/>
              <a:t>) </a:t>
            </a:r>
            <a:r>
              <a:rPr lang="it-IT" dirty="0" err="1" smtClean="0"/>
              <a:t>differences</a:t>
            </a:r>
            <a:r>
              <a:rPr lang="it-IT" dirty="0" smtClean="0"/>
              <a:t> </a:t>
            </a:r>
            <a:r>
              <a:rPr lang="it-IT" dirty="0" err="1" smtClean="0"/>
              <a:t>between</a:t>
            </a:r>
            <a:r>
              <a:rPr lang="it-IT" dirty="0" smtClean="0"/>
              <a:t> </a:t>
            </a:r>
            <a:r>
              <a:rPr lang="it-IT" dirty="0" err="1" smtClean="0"/>
              <a:t>mediatiors</a:t>
            </a:r>
            <a:r>
              <a:rPr lang="it-IT" dirty="0" smtClean="0"/>
              <a:t> and </a:t>
            </a:r>
            <a:r>
              <a:rPr lang="it-IT" dirty="0" err="1" smtClean="0"/>
              <a:t>negotiators</a:t>
            </a:r>
            <a:r>
              <a:rPr lang="it-IT" dirty="0" smtClean="0"/>
              <a:t>?</a:t>
            </a:r>
          </a:p>
          <a:p>
            <a:endParaRPr lang="it-IT" dirty="0" smtClean="0"/>
          </a:p>
          <a:p>
            <a:pPr marL="274320" indent="-274320" fontAlgn="auto">
              <a:spcAft>
                <a:spcPts val="0"/>
              </a:spcAft>
              <a:defRPr/>
            </a:pPr>
            <a:r>
              <a:rPr lang="it-IT" dirty="0" err="1"/>
              <a:t>Mediators</a:t>
            </a:r>
            <a:r>
              <a:rPr lang="it-IT" dirty="0"/>
              <a:t> and </a:t>
            </a:r>
            <a:r>
              <a:rPr lang="it-IT" dirty="0" err="1"/>
              <a:t>negotiatiors</a:t>
            </a:r>
            <a:r>
              <a:rPr lang="it-IT" dirty="0"/>
              <a:t>: a </a:t>
            </a:r>
            <a:r>
              <a:rPr lang="it-IT" dirty="0" err="1"/>
              <a:t>unique</a:t>
            </a:r>
            <a:r>
              <a:rPr lang="it-IT" dirty="0"/>
              <a:t> </a:t>
            </a:r>
            <a:r>
              <a:rPr lang="it-IT" dirty="0" smtClean="0"/>
              <a:t>figure?</a:t>
            </a:r>
          </a:p>
          <a:p>
            <a:pPr marL="274320" indent="-274320" fontAlgn="auto">
              <a:spcAft>
                <a:spcPts val="0"/>
              </a:spcAft>
              <a:defRPr/>
            </a:pPr>
            <a:endParaRPr lang="it-IT" dirty="0"/>
          </a:p>
          <a:p>
            <a:pPr marL="274320" indent="-274320" fontAlgn="auto">
              <a:spcAft>
                <a:spcPts val="0"/>
              </a:spcAft>
              <a:defRPr/>
            </a:pPr>
            <a:r>
              <a:rPr lang="it-IT" dirty="0" err="1"/>
              <a:t>What</a:t>
            </a:r>
            <a:r>
              <a:rPr lang="it-IT" dirty="0"/>
              <a:t> </a:t>
            </a:r>
            <a:r>
              <a:rPr lang="it-IT" dirty="0" err="1"/>
              <a:t>has</a:t>
            </a:r>
            <a:r>
              <a:rPr lang="it-IT" dirty="0"/>
              <a:t> </a:t>
            </a:r>
            <a:r>
              <a:rPr lang="it-IT" dirty="0" smtClean="0"/>
              <a:t>a mediator/</a:t>
            </a:r>
            <a:r>
              <a:rPr lang="it-IT" dirty="0" err="1" smtClean="0"/>
              <a:t>negotiator</a:t>
            </a:r>
            <a:r>
              <a:rPr lang="it-IT" dirty="0" smtClean="0"/>
              <a:t> </a:t>
            </a:r>
            <a:r>
              <a:rPr lang="it-IT" dirty="0"/>
              <a:t>to </a:t>
            </a:r>
            <a:r>
              <a:rPr lang="it-IT" dirty="0" err="1"/>
              <a:t>fight</a:t>
            </a:r>
            <a:r>
              <a:rPr lang="it-IT" dirty="0"/>
              <a:t> </a:t>
            </a:r>
            <a:r>
              <a:rPr lang="it-IT" dirty="0" err="1"/>
              <a:t>against</a:t>
            </a:r>
            <a:r>
              <a:rPr lang="it-IT" dirty="0"/>
              <a:t>? </a:t>
            </a:r>
          </a:p>
          <a:p>
            <a:endParaRPr lang="it-IT" dirty="0" smtClean="0"/>
          </a:p>
          <a:p>
            <a:pPr algn="ctr"/>
            <a:r>
              <a:rPr lang="it-IT" dirty="0"/>
              <a:t>LET’S TRY OURSELVES!</a:t>
            </a:r>
          </a:p>
          <a:p>
            <a:endParaRPr lang="lv-LV" dirty="0"/>
          </a:p>
        </p:txBody>
      </p:sp>
    </p:spTree>
    <p:extLst>
      <p:ext uri="{BB962C8B-B14F-4D97-AF65-F5344CB8AC3E}">
        <p14:creationId xmlns:p14="http://schemas.microsoft.com/office/powerpoint/2010/main" val="27659509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734096"/>
            <a:ext cx="7886700" cy="956593"/>
          </a:xfrm>
        </p:spPr>
        <p:txBody>
          <a:bodyPr>
            <a:normAutofit fontScale="90000"/>
          </a:bodyPr>
          <a:lstStyle/>
          <a:p>
            <a:r>
              <a:rPr lang="en-GB" dirty="0"/>
              <a:t>You have 15 </a:t>
            </a:r>
            <a:r>
              <a:rPr lang="en-GB" dirty="0" smtClean="0"/>
              <a:t>seconds.</a:t>
            </a:r>
            <a:br>
              <a:rPr lang="en-GB" dirty="0" smtClean="0"/>
            </a:br>
            <a:r>
              <a:rPr lang="en-GB" dirty="0" smtClean="0"/>
              <a:t>Eyes </a:t>
            </a:r>
            <a:r>
              <a:rPr lang="en-GB" dirty="0"/>
              <a:t>closed and no </a:t>
            </a:r>
            <a:r>
              <a:rPr lang="en-GB" dirty="0" smtClean="0"/>
              <a:t>talking.</a:t>
            </a:r>
            <a:br>
              <a:rPr lang="en-GB" dirty="0" smtClean="0"/>
            </a:br>
            <a:r>
              <a:rPr lang="en-GB" dirty="0" smtClean="0"/>
              <a:t>With </a:t>
            </a:r>
            <a:r>
              <a:rPr lang="en-GB" dirty="0"/>
              <a:t>the person on your side engage in </a:t>
            </a:r>
            <a:r>
              <a:rPr lang="en-GB" dirty="0" smtClean="0"/>
              <a:t>arm-wrestling</a:t>
            </a:r>
            <a:r>
              <a:rPr lang="en-GB" dirty="0"/>
              <a:t>. </a:t>
            </a:r>
            <a:endParaRPr lang="lv-LV" dirty="0"/>
          </a:p>
        </p:txBody>
      </p:sp>
      <p:pic>
        <p:nvPicPr>
          <p:cNvPr id="4" name="Segnaposto contenut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79832" y="2508578"/>
            <a:ext cx="4219575" cy="2809875"/>
          </a:xfrm>
        </p:spPr>
      </p:pic>
      <p:sp>
        <p:nvSpPr>
          <p:cNvPr id="6" name="Title 1"/>
          <p:cNvSpPr txBox="1">
            <a:spLocks/>
          </p:cNvSpPr>
          <p:nvPr/>
        </p:nvSpPr>
        <p:spPr>
          <a:xfrm>
            <a:off x="546269" y="5532637"/>
            <a:ext cx="7886700" cy="956593"/>
          </a:xfrm>
          <a:prstGeom prst="rect">
            <a:avLst/>
          </a:prstGeom>
        </p:spPr>
        <p:txBody>
          <a:bodyPr vert="horz" lIns="91440" tIns="45720" rIns="91440" bIns="45720" rtlCol="0" anchor="ct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b="1" u="sng" dirty="0">
                <a:effectLst>
                  <a:outerShdw blurRad="38100" dist="38100" dir="2700000" algn="tl">
                    <a:srgbClr val="000000">
                      <a:alpha val="43137"/>
                    </a:srgbClr>
                  </a:outerShdw>
                </a:effectLst>
              </a:rPr>
              <a:t>The goal is to make as much </a:t>
            </a:r>
            <a:r>
              <a:rPr lang="en-GB" b="1" u="sng" dirty="0" smtClean="0">
                <a:effectLst>
                  <a:outerShdw blurRad="38100" dist="38100" dir="2700000" algn="tl">
                    <a:srgbClr val="000000">
                      <a:alpha val="43137"/>
                    </a:srgbClr>
                  </a:outerShdw>
                </a:effectLst>
              </a:rPr>
              <a:t>points as possible in only 15 seconds!!</a:t>
            </a:r>
            <a:endParaRPr lang="lv-LV" b="1" u="sng"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143942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53364" y="1463161"/>
            <a:ext cx="7886700" cy="4351338"/>
          </a:xfrm>
        </p:spPr>
        <p:txBody>
          <a:bodyPr/>
          <a:lstStyle/>
          <a:p>
            <a:r>
              <a:rPr lang="en-GB" dirty="0"/>
              <a:t>Instructions of the game did in no way say to prevail over the other, it is most open to a collaborative way, though, in many cases, the game opens to competitiveness which hinders the optimal outcome of the game itself, which is make as much points as possible. </a:t>
            </a:r>
            <a:endParaRPr lang="en-GB" dirty="0" smtClean="0"/>
          </a:p>
          <a:p>
            <a:endParaRPr lang="it-IT" dirty="0"/>
          </a:p>
          <a:p>
            <a:r>
              <a:rPr lang="en-GB" dirty="0"/>
              <a:t>In other terms, human nature induces us to prevail over other </a:t>
            </a:r>
            <a:r>
              <a:rPr lang="en-GB" dirty="0" smtClean="0"/>
              <a:t>people.</a:t>
            </a:r>
            <a:endParaRPr lang="it-IT" dirty="0"/>
          </a:p>
          <a:p>
            <a:endParaRPr lang="lv-LV" dirty="0"/>
          </a:p>
        </p:txBody>
      </p:sp>
    </p:spTree>
    <p:extLst>
      <p:ext uri="{BB962C8B-B14F-4D97-AF65-F5344CB8AC3E}">
        <p14:creationId xmlns:p14="http://schemas.microsoft.com/office/powerpoint/2010/main" val="37218491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t-IT" altLang="it-IT" dirty="0" err="1" smtClean="0"/>
              <a:t>Is</a:t>
            </a:r>
            <a:r>
              <a:rPr lang="it-IT" altLang="it-IT" dirty="0" smtClean="0"/>
              <a:t> </a:t>
            </a:r>
            <a:r>
              <a:rPr lang="it-IT" altLang="it-IT" dirty="0" err="1"/>
              <a:t>it</a:t>
            </a:r>
            <a:r>
              <a:rPr lang="it-IT" altLang="it-IT" dirty="0"/>
              <a:t> </a:t>
            </a:r>
            <a:r>
              <a:rPr lang="it-IT" altLang="it-IT" dirty="0" err="1"/>
              <a:t>possible</a:t>
            </a:r>
            <a:r>
              <a:rPr lang="it-IT" altLang="it-IT" dirty="0"/>
              <a:t> to </a:t>
            </a:r>
            <a:r>
              <a:rPr lang="it-IT" altLang="it-IT" dirty="0" err="1"/>
              <a:t>fight</a:t>
            </a:r>
            <a:r>
              <a:rPr lang="it-IT" altLang="it-IT" dirty="0"/>
              <a:t> </a:t>
            </a:r>
            <a:r>
              <a:rPr lang="it-IT" altLang="it-IT" dirty="0" err="1"/>
              <a:t>against</a:t>
            </a:r>
            <a:r>
              <a:rPr lang="it-IT" altLang="it-IT" dirty="0"/>
              <a:t> human nature</a:t>
            </a:r>
            <a:r>
              <a:rPr lang="it-IT" altLang="it-IT" dirty="0" smtClean="0"/>
              <a:t>? </a:t>
            </a:r>
          </a:p>
          <a:p>
            <a:endParaRPr lang="it-IT" altLang="it-IT" dirty="0" smtClean="0"/>
          </a:p>
          <a:p>
            <a:r>
              <a:rPr lang="it-IT" altLang="it-IT" dirty="0" smtClean="0"/>
              <a:t>How can </a:t>
            </a:r>
            <a:r>
              <a:rPr lang="it-IT" altLang="it-IT" dirty="0" err="1" smtClean="0"/>
              <a:t>mediators</a:t>
            </a:r>
            <a:r>
              <a:rPr lang="it-IT" altLang="it-IT" dirty="0" smtClean="0"/>
              <a:t> work in </a:t>
            </a:r>
            <a:r>
              <a:rPr lang="it-IT" altLang="it-IT" dirty="0" err="1" smtClean="0"/>
              <a:t>such</a:t>
            </a:r>
            <a:r>
              <a:rPr lang="it-IT" altLang="it-IT" dirty="0" smtClean="0"/>
              <a:t> a </a:t>
            </a:r>
            <a:r>
              <a:rPr lang="it-IT" altLang="it-IT" dirty="0" err="1" smtClean="0"/>
              <a:t>context</a:t>
            </a:r>
            <a:r>
              <a:rPr lang="it-IT" altLang="it-IT" dirty="0" smtClean="0"/>
              <a:t>?</a:t>
            </a:r>
          </a:p>
          <a:p>
            <a:endParaRPr lang="it-IT" altLang="it-IT" dirty="0" smtClean="0"/>
          </a:p>
          <a:p>
            <a:r>
              <a:rPr lang="it-IT" altLang="it-IT" dirty="0" smtClean="0"/>
              <a:t>The can </a:t>
            </a:r>
            <a:r>
              <a:rPr lang="it-IT" altLang="it-IT" dirty="0" err="1" smtClean="0"/>
              <a:t>make</a:t>
            </a:r>
            <a:r>
              <a:rPr lang="it-IT" altLang="it-IT" dirty="0" smtClean="0"/>
              <a:t> </a:t>
            </a:r>
            <a:r>
              <a:rPr lang="it-IT" altLang="it-IT" dirty="0" err="1" smtClean="0"/>
              <a:t>recourse</a:t>
            </a:r>
            <a:r>
              <a:rPr lang="it-IT" altLang="it-IT" dirty="0" smtClean="0"/>
              <a:t> </a:t>
            </a:r>
            <a:r>
              <a:rPr lang="it-IT" altLang="it-IT" dirty="0" err="1" smtClean="0"/>
              <a:t>also</a:t>
            </a:r>
            <a:r>
              <a:rPr lang="it-IT" altLang="it-IT" dirty="0" smtClean="0"/>
              <a:t> to </a:t>
            </a:r>
            <a:r>
              <a:rPr lang="it-IT" altLang="it-IT" dirty="0" err="1" smtClean="0"/>
              <a:t>negotiation</a:t>
            </a:r>
            <a:r>
              <a:rPr lang="it-IT" altLang="it-IT" dirty="0" smtClean="0"/>
              <a:t> </a:t>
            </a:r>
            <a:r>
              <a:rPr lang="it-IT" altLang="it-IT" dirty="0" err="1" smtClean="0"/>
              <a:t>techs</a:t>
            </a:r>
            <a:r>
              <a:rPr lang="it-IT" altLang="it-IT" dirty="0" smtClean="0"/>
              <a:t>.</a:t>
            </a:r>
            <a:endParaRPr lang="it-IT" altLang="it-IT" dirty="0"/>
          </a:p>
          <a:p>
            <a:endParaRPr lang="lv-LV" dirty="0"/>
          </a:p>
        </p:txBody>
      </p:sp>
    </p:spTree>
    <p:extLst>
      <p:ext uri="{BB962C8B-B14F-4D97-AF65-F5344CB8AC3E}">
        <p14:creationId xmlns:p14="http://schemas.microsoft.com/office/powerpoint/2010/main" val="42091732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194486"/>
            <a:ext cx="7886700" cy="4982477"/>
          </a:xfrm>
        </p:spPr>
        <p:txBody>
          <a:bodyPr/>
          <a:lstStyle/>
          <a:p>
            <a:r>
              <a:rPr lang="it-IT" altLang="it-IT" dirty="0" err="1"/>
              <a:t>Study</a:t>
            </a:r>
            <a:r>
              <a:rPr lang="it-IT" altLang="it-IT" dirty="0"/>
              <a:t> the position to </a:t>
            </a:r>
            <a:r>
              <a:rPr lang="it-IT" altLang="it-IT" dirty="0" err="1"/>
              <a:t>understand</a:t>
            </a:r>
            <a:r>
              <a:rPr lang="it-IT" altLang="it-IT" dirty="0"/>
              <a:t> the </a:t>
            </a:r>
            <a:r>
              <a:rPr lang="it-IT" altLang="it-IT" dirty="0" err="1"/>
              <a:t>interests</a:t>
            </a:r>
            <a:r>
              <a:rPr lang="it-IT" altLang="it-IT" dirty="0"/>
              <a:t>, </a:t>
            </a:r>
            <a:r>
              <a:rPr lang="it-IT" altLang="it-IT" dirty="0" err="1"/>
              <a:t>thanks</a:t>
            </a:r>
            <a:r>
              <a:rPr lang="it-IT" altLang="it-IT" dirty="0"/>
              <a:t> to </a:t>
            </a:r>
            <a:r>
              <a:rPr lang="it-IT" altLang="it-IT" dirty="0" err="1"/>
              <a:t>active</a:t>
            </a:r>
            <a:r>
              <a:rPr lang="it-IT" altLang="it-IT" dirty="0"/>
              <a:t> and </a:t>
            </a:r>
            <a:r>
              <a:rPr lang="it-IT" altLang="it-IT" dirty="0" err="1"/>
              <a:t>emphatic</a:t>
            </a:r>
            <a:r>
              <a:rPr lang="it-IT" altLang="it-IT" dirty="0"/>
              <a:t> </a:t>
            </a:r>
            <a:r>
              <a:rPr lang="it-IT" altLang="it-IT" dirty="0" err="1" smtClean="0"/>
              <a:t>listening</a:t>
            </a:r>
            <a:endParaRPr lang="it-IT" altLang="it-IT" dirty="0" smtClean="0"/>
          </a:p>
          <a:p>
            <a:pPr marL="0" indent="0">
              <a:buNone/>
            </a:pPr>
            <a:endParaRPr lang="it-IT" altLang="it-IT" dirty="0"/>
          </a:p>
          <a:p>
            <a:r>
              <a:rPr lang="it-IT" altLang="it-IT" dirty="0"/>
              <a:t>Help the parties </a:t>
            </a:r>
            <a:r>
              <a:rPr lang="it-IT" altLang="it-IT" dirty="0" err="1"/>
              <a:t>understand</a:t>
            </a:r>
            <a:r>
              <a:rPr lang="it-IT" altLang="it-IT" dirty="0"/>
              <a:t> </a:t>
            </a:r>
            <a:r>
              <a:rPr lang="it-IT" altLang="it-IT" dirty="0" err="1"/>
              <a:t>their</a:t>
            </a:r>
            <a:r>
              <a:rPr lang="it-IT" altLang="it-IT" dirty="0"/>
              <a:t> </a:t>
            </a:r>
            <a:r>
              <a:rPr lang="it-IT" altLang="it-IT" dirty="0" err="1"/>
              <a:t>interests</a:t>
            </a:r>
            <a:r>
              <a:rPr lang="it-IT" altLang="it-IT" dirty="0"/>
              <a:t> </a:t>
            </a:r>
            <a:r>
              <a:rPr lang="it-IT" altLang="it-IT" dirty="0" err="1" smtClean="0"/>
              <a:t>while</a:t>
            </a:r>
            <a:r>
              <a:rPr lang="it-IT" altLang="it-IT" dirty="0" smtClean="0"/>
              <a:t> </a:t>
            </a:r>
            <a:r>
              <a:rPr lang="it-IT" altLang="it-IT" dirty="0" err="1"/>
              <a:t>acknowledging</a:t>
            </a:r>
            <a:r>
              <a:rPr lang="it-IT" altLang="it-IT" dirty="0"/>
              <a:t> </a:t>
            </a:r>
            <a:r>
              <a:rPr lang="it-IT" altLang="it-IT" dirty="0" err="1"/>
              <a:t>their</a:t>
            </a:r>
            <a:r>
              <a:rPr lang="it-IT" altLang="it-IT" dirty="0"/>
              <a:t> </a:t>
            </a:r>
            <a:r>
              <a:rPr lang="it-IT" altLang="it-IT" dirty="0" smtClean="0"/>
              <a:t>positions</a:t>
            </a:r>
          </a:p>
          <a:p>
            <a:pPr marL="0" indent="0">
              <a:buNone/>
            </a:pPr>
            <a:endParaRPr lang="it-IT" altLang="it-IT" dirty="0"/>
          </a:p>
          <a:p>
            <a:r>
              <a:rPr lang="it-IT" altLang="it-IT" dirty="0"/>
              <a:t>This </a:t>
            </a:r>
            <a:r>
              <a:rPr lang="it-IT" altLang="it-IT" dirty="0" err="1"/>
              <a:t>takes</a:t>
            </a:r>
            <a:r>
              <a:rPr lang="it-IT" altLang="it-IT" dirty="0"/>
              <a:t> TIME, EFFORT and DIRECT CONTACT with the parties </a:t>
            </a:r>
            <a:r>
              <a:rPr lang="it-IT" altLang="it-IT" dirty="0" err="1"/>
              <a:t>themselves</a:t>
            </a:r>
            <a:r>
              <a:rPr lang="it-IT" altLang="it-IT" dirty="0"/>
              <a:t> to «</a:t>
            </a:r>
            <a:r>
              <a:rPr lang="it-IT" altLang="it-IT" dirty="0" err="1"/>
              <a:t>prepare</a:t>
            </a:r>
            <a:r>
              <a:rPr lang="it-IT" altLang="it-IT" dirty="0"/>
              <a:t>» </a:t>
            </a:r>
            <a:r>
              <a:rPr lang="it-IT" altLang="it-IT" dirty="0" err="1"/>
              <a:t>these</a:t>
            </a:r>
            <a:r>
              <a:rPr lang="it-IT" altLang="it-IT" dirty="0"/>
              <a:t> parties to «</a:t>
            </a:r>
            <a:r>
              <a:rPr lang="it-IT" altLang="it-IT" dirty="0" err="1"/>
              <a:t>accept</a:t>
            </a:r>
            <a:r>
              <a:rPr lang="it-IT" altLang="it-IT" dirty="0"/>
              <a:t>» the </a:t>
            </a:r>
            <a:r>
              <a:rPr lang="it-IT" altLang="it-IT" dirty="0" err="1"/>
              <a:t>mediation</a:t>
            </a:r>
            <a:r>
              <a:rPr lang="it-IT" altLang="it-IT" dirty="0"/>
              <a:t> procedure and </a:t>
            </a:r>
            <a:r>
              <a:rPr lang="it-IT" altLang="it-IT" dirty="0" err="1"/>
              <a:t>their</a:t>
            </a:r>
            <a:r>
              <a:rPr lang="it-IT" altLang="it-IT" dirty="0"/>
              <a:t> </a:t>
            </a:r>
            <a:r>
              <a:rPr lang="it-IT" altLang="it-IT" dirty="0" err="1"/>
              <a:t>final</a:t>
            </a:r>
            <a:r>
              <a:rPr lang="it-IT" altLang="it-IT" dirty="0"/>
              <a:t> </a:t>
            </a:r>
            <a:r>
              <a:rPr lang="it-IT" altLang="it-IT" dirty="0" err="1"/>
              <a:t>agreement</a:t>
            </a:r>
            <a:endParaRPr lang="it-IT" altLang="it-IT" dirty="0"/>
          </a:p>
          <a:p>
            <a:endParaRPr lang="lv-LV" dirty="0"/>
          </a:p>
        </p:txBody>
      </p:sp>
    </p:spTree>
    <p:extLst>
      <p:ext uri="{BB962C8B-B14F-4D97-AF65-F5344CB8AC3E}">
        <p14:creationId xmlns:p14="http://schemas.microsoft.com/office/powerpoint/2010/main" val="30071218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155</TotalTime>
  <Words>2939</Words>
  <Application>Microsoft Office PowerPoint</Application>
  <PresentationFormat>On-screen Show (4:3)</PresentationFormat>
  <Paragraphs>125</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Book Antiqua</vt:lpstr>
      <vt:lpstr>Calibri</vt:lpstr>
      <vt:lpstr>Calibri Light</vt:lpstr>
      <vt:lpstr>Office Theme</vt:lpstr>
      <vt:lpstr>Dr. Stefano Dominelli Adjunct Professor and Post-Doc Contract Research Fellow in European Union Law, Department of Law, University of Genoa </vt:lpstr>
      <vt:lpstr>Part I  The Concept of Mediation</vt:lpstr>
      <vt:lpstr>PowerPoint Presentation</vt:lpstr>
      <vt:lpstr>Doctrinal and legal  approaches to mediation</vt:lpstr>
      <vt:lpstr>Mediation and negotiation</vt:lpstr>
      <vt:lpstr>You have 15 seconds. Eyes closed and no talking. With the person on your side engage in arm-wrestling. </vt:lpstr>
      <vt:lpstr>PowerPoint Presentation</vt:lpstr>
      <vt:lpstr>PowerPoint Presentation</vt:lpstr>
      <vt:lpstr>PowerPoint Presentation</vt:lpstr>
      <vt:lpstr>Part II</vt:lpstr>
      <vt:lpstr>The role of the Digital Agenda in boosting the EU market</vt:lpstr>
      <vt:lpstr>PowerPoint Presentation</vt:lpstr>
      <vt:lpstr>PowerPoint Presentation</vt:lpstr>
      <vt:lpstr>Competences of the EU</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Part III  The New Rules</vt:lpstr>
      <vt:lpstr>PowerPoint Presentation</vt:lpstr>
      <vt:lpstr>PowerPoint Presentation</vt:lpstr>
      <vt:lpstr>PowerPoint Presentation</vt:lpstr>
      <vt:lpstr>The ODR Regulation 254/2013</vt:lpstr>
      <vt:lpstr>The effectiveness (?) of online ADR under the current EU legal framework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Surname</dc:title>
  <dc:creator>Kristine Tihanova</dc:creator>
  <cp:lastModifiedBy>Kristine Tihanova</cp:lastModifiedBy>
  <cp:revision>18</cp:revision>
  <dcterms:created xsi:type="dcterms:W3CDTF">2015-09-16T09:06:38Z</dcterms:created>
  <dcterms:modified xsi:type="dcterms:W3CDTF">2016-04-26T10:38:24Z</dcterms:modified>
</cp:coreProperties>
</file>